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65" r:id="rId4"/>
    <p:sldId id="264" r:id="rId5"/>
    <p:sldId id="269" r:id="rId6"/>
    <p:sldId id="289" r:id="rId7"/>
    <p:sldId id="293" r:id="rId8"/>
    <p:sldId id="294" r:id="rId9"/>
    <p:sldId id="270" r:id="rId10"/>
    <p:sldId id="295" r:id="rId11"/>
    <p:sldId id="280"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any, Caitlin A." initials="ACA" lastIdx="28" clrIdx="0">
    <p:extLst>
      <p:ext uri="{19B8F6BF-5375-455C-9EA6-DF929625EA0E}">
        <p15:presenceInfo xmlns:p15="http://schemas.microsoft.com/office/powerpoint/2012/main" userId="Almany, Caitlin A." providerId="None"/>
      </p:ext>
    </p:extLst>
  </p:cmAuthor>
  <p:cmAuthor id="2" name="Nietzel, Debra" initials="ND" lastIdx="4" clrIdx="1">
    <p:extLst>
      <p:ext uri="{19B8F6BF-5375-455C-9EA6-DF929625EA0E}">
        <p15:presenceInfo xmlns:p15="http://schemas.microsoft.com/office/powerpoint/2012/main" userId="S-1-5-21-834601574-676875594-1237804090-2747" providerId="AD"/>
      </p:ext>
    </p:extLst>
  </p:cmAuthor>
  <p:cmAuthor id="3" name="Almany, Caitlin A." initials="ACA [2]" lastIdx="16" clrIdx="2">
    <p:extLst>
      <p:ext uri="{19B8F6BF-5375-455C-9EA6-DF929625EA0E}">
        <p15:presenceInfo xmlns:p15="http://schemas.microsoft.com/office/powerpoint/2012/main" userId="S-1-5-21-834601574-676875594-1237804090-51380" providerId="AD"/>
      </p:ext>
    </p:extLst>
  </p:cmAuthor>
  <p:cmAuthor id="4" name="Stahl, Ted" initials="ST" lastIdx="11" clrIdx="3">
    <p:extLst>
      <p:ext uri="{19B8F6BF-5375-455C-9EA6-DF929625EA0E}">
        <p15:presenceInfo xmlns:p15="http://schemas.microsoft.com/office/powerpoint/2012/main" userId="S-1-5-21-2008365202-1495225606-1849977318-2714" providerId="AD"/>
      </p:ext>
    </p:extLst>
  </p:cmAuthor>
  <p:cmAuthor id="5" name="Wrisinger, Carli" initials="WC" lastIdx="1" clrIdx="4">
    <p:extLst>
      <p:ext uri="{19B8F6BF-5375-455C-9EA6-DF929625EA0E}">
        <p15:presenceInfo xmlns:p15="http://schemas.microsoft.com/office/powerpoint/2012/main" userId="S-1-5-21-834601574-676875594-1237804090-52235" providerId="AD"/>
      </p:ext>
    </p:extLst>
  </p:cmAuthor>
  <p:cmAuthor id="6" name="Goldberg, Kimberly R." initials="GKR" lastIdx="16" clrIdx="5">
    <p:extLst>
      <p:ext uri="{19B8F6BF-5375-455C-9EA6-DF929625EA0E}">
        <p15:presenceInfo xmlns:p15="http://schemas.microsoft.com/office/powerpoint/2012/main" userId="S-1-5-21-1840259261-538122484-1236795852-219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3E8"/>
    <a:srgbClr val="FAE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87889" autoAdjust="0"/>
  </p:normalViewPr>
  <p:slideViewPr>
    <p:cSldViewPr snapToGrid="0" snapToObjects="1">
      <p:cViewPr varScale="1">
        <p:scale>
          <a:sx n="56" d="100"/>
          <a:sy n="56" d="100"/>
        </p:scale>
        <p:origin x="998" y="48"/>
      </p:cViewPr>
      <p:guideLst/>
    </p:cSldViewPr>
  </p:slideViewPr>
  <p:outlineViewPr>
    <p:cViewPr>
      <p:scale>
        <a:sx n="33" d="100"/>
        <a:sy n="33" d="100"/>
      </p:scale>
      <p:origin x="0" y="-214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70" d="100"/>
          <a:sy n="70" d="100"/>
        </p:scale>
        <p:origin x="25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D65A4E-2FF6-4111-8622-3EC927924FDF}" type="datetimeFigureOut">
              <a:rPr lang="en-US" smtClean="0"/>
              <a:t>9/28/2017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B0CE42-FB8B-4F52-B44B-1C6D14703DED}" type="slidenum">
              <a:rPr lang="en-US" smtClean="0"/>
              <a:t>‹#›</a:t>
            </a:fld>
            <a:endParaRPr lang="en-US"/>
          </a:p>
        </p:txBody>
      </p:sp>
    </p:spTree>
    <p:extLst>
      <p:ext uri="{BB962C8B-B14F-4D97-AF65-F5344CB8AC3E}">
        <p14:creationId xmlns:p14="http://schemas.microsoft.com/office/powerpoint/2010/main" val="396624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B0CE42-FB8B-4F52-B44B-1C6D14703DED}" type="slidenum">
              <a:rPr lang="en-US" smtClean="0"/>
              <a:t>1</a:t>
            </a:fld>
            <a:endParaRPr lang="en-US"/>
          </a:p>
        </p:txBody>
      </p:sp>
    </p:spTree>
    <p:extLst>
      <p:ext uri="{BB962C8B-B14F-4D97-AF65-F5344CB8AC3E}">
        <p14:creationId xmlns:p14="http://schemas.microsoft.com/office/powerpoint/2010/main" val="104757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section code 125 that tells us if we offer benefits pre-tax we must have an annual election opportunity prior to the start of the plan year.  This also satisfies the ACA requirement to give employees the reasonable opportunity to accept or decline coverage at least annually.</a:t>
            </a:r>
          </a:p>
          <a:p>
            <a:endParaRPr lang="en-US" baseline="0" dirty="0" smtClean="0"/>
          </a:p>
          <a:p>
            <a:r>
              <a:rPr lang="en-US" baseline="0" dirty="0" smtClean="0"/>
              <a:t>We have been consistent with these times the last two years with actives being the last two weeks in October and retirees being the first two weeks in November.</a:t>
            </a:r>
            <a:endParaRPr lang="en-US" dirty="0" smtClean="0"/>
          </a:p>
          <a:p>
            <a:endParaRPr lang="en-US" dirty="0" smtClean="0"/>
          </a:p>
          <a:p>
            <a:r>
              <a:rPr lang="en-US" dirty="0" smtClean="0"/>
              <a:t>Remember – if there is a family status change such as Marriage, child, etc. you can make changes to</a:t>
            </a:r>
            <a:r>
              <a:rPr lang="en-US" baseline="0" dirty="0" smtClean="0"/>
              <a:t> who you have covered but cannot switch plans at that time.</a:t>
            </a:r>
          </a:p>
          <a:p>
            <a:endParaRPr lang="en-US" dirty="0"/>
          </a:p>
        </p:txBody>
      </p:sp>
      <p:sp>
        <p:nvSpPr>
          <p:cNvPr id="4" name="Slide Number Placeholder 3"/>
          <p:cNvSpPr>
            <a:spLocks noGrp="1"/>
          </p:cNvSpPr>
          <p:nvPr>
            <p:ph type="sldNum" sz="quarter" idx="10"/>
          </p:nvPr>
        </p:nvSpPr>
        <p:spPr/>
        <p:txBody>
          <a:bodyPr/>
          <a:lstStyle/>
          <a:p>
            <a:fld id="{8FB0CE42-FB8B-4F52-B44B-1C6D14703DED}" type="slidenum">
              <a:rPr lang="en-US" smtClean="0"/>
              <a:t>2</a:t>
            </a:fld>
            <a:endParaRPr lang="en-US"/>
          </a:p>
        </p:txBody>
      </p:sp>
    </p:spTree>
    <p:extLst>
      <p:ext uri="{BB962C8B-B14F-4D97-AF65-F5344CB8AC3E}">
        <p14:creationId xmlns:p14="http://schemas.microsoft.com/office/powerpoint/2010/main" val="119991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year, the University takes a look at its benefit offerings</a:t>
            </a:r>
            <a:r>
              <a:rPr lang="en-US" baseline="0" dirty="0" smtClean="0"/>
              <a:t> and decides whether adjustments are necessary for the following year. This year, benefit design remains similar for most expenses, but there are a few changes to note.</a:t>
            </a:r>
          </a:p>
          <a:p>
            <a:endParaRPr lang="en-US" baseline="0" dirty="0" smtClean="0"/>
          </a:p>
          <a:p>
            <a:r>
              <a:rPr lang="en-US" baseline="0" dirty="0" smtClean="0"/>
              <a:t>First, you’ll see that the copay for an e</a:t>
            </a:r>
            <a:r>
              <a:rPr lang="en-US" dirty="0" smtClean="0"/>
              <a:t>mergency room visit increased from $100 to $250. This</a:t>
            </a:r>
            <a:r>
              <a:rPr lang="en-US" baseline="0" dirty="0" smtClean="0"/>
              <a:t> is</a:t>
            </a:r>
            <a:r>
              <a:rPr lang="en-US" dirty="0" smtClean="0"/>
              <a:t> due to higher utilization for situations that are considered non-emergency. The University’s insurance provider,</a:t>
            </a:r>
            <a:r>
              <a:rPr lang="en-US" baseline="0" dirty="0" smtClean="0"/>
              <a:t> </a:t>
            </a:r>
            <a:r>
              <a:rPr lang="en-US" baseline="0" dirty="0" err="1" smtClean="0"/>
              <a:t>UnitedHealthcare</a:t>
            </a:r>
            <a:r>
              <a:rPr lang="en-US" baseline="0" dirty="0" smtClean="0"/>
              <a:t> (UHC) provides an informational resource to help determine the best place of care.</a:t>
            </a:r>
          </a:p>
          <a:p>
            <a:endParaRPr lang="en-US" baseline="0" dirty="0" smtClean="0"/>
          </a:p>
          <a:p>
            <a:r>
              <a:rPr lang="en-US" baseline="0" dirty="0" smtClean="0"/>
              <a:t>Next, there will be a slight increase in the prescription out-of-pocket maximum for the Custom Network Plan and PPO Plan because of the rising cost of prescription medications.</a:t>
            </a:r>
          </a:p>
          <a:p>
            <a:endParaRPr lang="en-US" baseline="0" dirty="0" smtClean="0"/>
          </a:p>
          <a:p>
            <a:r>
              <a:rPr lang="en-US" baseline="0" dirty="0" smtClean="0"/>
              <a:t>The PPO-style plan option in Kansas City will be receiving a larger change in 2018, where the broad network of providers is divided in to tiers based on the nature and quality of the provider’s service. Costs and covered expenses are broken out differently for these tiers. [If in KC--] We’ll go over the structure in more detail later in this presentation.</a:t>
            </a:r>
            <a:endParaRPr lang="en-US" dirty="0"/>
          </a:p>
        </p:txBody>
      </p:sp>
      <p:sp>
        <p:nvSpPr>
          <p:cNvPr id="4" name="Slide Number Placeholder 3"/>
          <p:cNvSpPr>
            <a:spLocks noGrp="1"/>
          </p:cNvSpPr>
          <p:nvPr>
            <p:ph type="sldNum" sz="quarter" idx="10"/>
          </p:nvPr>
        </p:nvSpPr>
        <p:spPr/>
        <p:txBody>
          <a:bodyPr/>
          <a:lstStyle/>
          <a:p>
            <a:fld id="{8FB0CE42-FB8B-4F52-B44B-1C6D14703DED}" type="slidenum">
              <a:rPr lang="en-US" smtClean="0"/>
              <a:t>3</a:t>
            </a:fld>
            <a:endParaRPr lang="en-US"/>
          </a:p>
        </p:txBody>
      </p:sp>
    </p:spTree>
    <p:extLst>
      <p:ext uri="{BB962C8B-B14F-4D97-AF65-F5344CB8AC3E}">
        <p14:creationId xmlns:p14="http://schemas.microsoft.com/office/powerpoint/2010/main" val="46096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focus on the four medical insurance options. The Custom</a:t>
            </a:r>
            <a:r>
              <a:rPr lang="en-US" baseline="0" dirty="0" smtClean="0"/>
              <a:t> Network Plan is available only to employees who live and/or work in eligible counties surrounding and including Columbia and St. Louis. The Tiered Network Plan is only available to those who live or work in the Kansas City area.</a:t>
            </a:r>
          </a:p>
          <a:p>
            <a:endParaRPr lang="en-US" baseline="0" dirty="0" smtClean="0"/>
          </a:p>
          <a:p>
            <a:r>
              <a:rPr lang="en-US" dirty="0" smtClean="0"/>
              <a:t>Let</a:t>
            </a:r>
            <a:r>
              <a:rPr lang="en-US" baseline="0" dirty="0" smtClean="0"/>
              <a:t> me briefly touch on the points covered in the left-most column, which explain how the three plans differ:</a:t>
            </a:r>
          </a:p>
          <a:p>
            <a:endParaRPr lang="en-US" baseline="0" dirty="0" smtClean="0"/>
          </a:p>
          <a:p>
            <a:r>
              <a:rPr lang="en-US" b="1" dirty="0" smtClean="0"/>
              <a:t>Healthy Savings Plan </a:t>
            </a:r>
            <a:r>
              <a:rPr lang="en-US" dirty="0" smtClean="0"/>
              <a:t>– As a reminder it offers the lowest monthly premium, but remember you’ll have a higher deductible if you use services or get prescriptions filled. It has a combined medical and prescription drug deductible. The Healthy Savings Plan is the only plan that allows you to enroll in a Health Savings Account and you will receive a university contribution to the account. It has a broad nationwide provider network. </a:t>
            </a:r>
            <a:br>
              <a:rPr lang="en-US" dirty="0" smtClean="0"/>
            </a:br>
            <a:endParaRPr lang="en-US" dirty="0" smtClean="0"/>
          </a:p>
          <a:p>
            <a:r>
              <a:rPr lang="en-US" b="1" dirty="0" smtClean="0"/>
              <a:t>The Custom Network Plan </a:t>
            </a:r>
            <a:r>
              <a:rPr lang="en-US" dirty="0" smtClean="0"/>
              <a:t>has a mid-level premium, a $0 deductible for medical services and a $50 deductible for prescription drugs. The providers in St. Louis</a:t>
            </a:r>
            <a:r>
              <a:rPr lang="en-US" baseline="0" dirty="0" smtClean="0"/>
              <a:t> are primarily from</a:t>
            </a:r>
            <a:r>
              <a:rPr lang="en-US" baseline="0" dirty="0" smtClean="0">
                <a:solidFill>
                  <a:srgbClr val="FF0000"/>
                </a:solidFill>
              </a:rPr>
              <a:t> Mercy Health System</a:t>
            </a:r>
            <a:r>
              <a:rPr lang="en-US" baseline="0" dirty="0" smtClean="0"/>
              <a:t>.</a:t>
            </a:r>
            <a:r>
              <a:rPr lang="en-US" dirty="0" smtClean="0"/>
              <a:t> In Columbia, providers are primarily from University of Missouri Health Care. </a:t>
            </a:r>
            <a:br>
              <a:rPr lang="en-US" dirty="0" smtClean="0"/>
            </a:br>
            <a:endParaRPr lang="en-US" dirty="0" smtClean="0"/>
          </a:p>
          <a:p>
            <a:r>
              <a:rPr lang="en-US" b="1" dirty="0" smtClean="0"/>
              <a:t>Tiered</a:t>
            </a:r>
            <a:r>
              <a:rPr lang="en-US" b="1" baseline="0" dirty="0" smtClean="0"/>
              <a:t> PPO Plan </a:t>
            </a:r>
            <a:r>
              <a:rPr lang="en-US" baseline="0" dirty="0" smtClean="0"/>
              <a:t>– shares the same premium as the PPO plan however is designed to provide you with additional cost savings when you use providers who have been recognized as offering high-quality and cost-effective care..  </a:t>
            </a:r>
          </a:p>
          <a:p>
            <a:endParaRPr lang="en-US" dirty="0" smtClean="0"/>
          </a:p>
          <a:p>
            <a:r>
              <a:rPr lang="en-US" b="1" dirty="0" smtClean="0"/>
              <a:t>The PPO Plan </a:t>
            </a:r>
            <a:r>
              <a:rPr lang="en-US" dirty="0" smtClean="0"/>
              <a:t>has the highest premium, and has a $350 deductible for medical services and a $75 deductible for prescription drugs. Like the Healthy Savings Plan, it has a broad nationwide network of providers. As predicted, cost continue to increase for the PPO plan,</a:t>
            </a:r>
            <a:r>
              <a:rPr lang="en-US" baseline="0" dirty="0" smtClean="0"/>
              <a:t> driven by increased utilization and costs of services under a rich plan design and broad network.  As a reminder, premiums are driven entirely by claims costs. As claims continue to increase, premiums must increase to cover the cost of services used by the population in this plan. Claims have continued to grow faster under this plan than the Healthy Savings Plan and Custom Network. </a:t>
            </a:r>
            <a:endParaRPr lang="en-US" dirty="0" smtClean="0"/>
          </a:p>
          <a:p>
            <a:endParaRPr lang="en-US" dirty="0"/>
          </a:p>
        </p:txBody>
      </p:sp>
      <p:sp>
        <p:nvSpPr>
          <p:cNvPr id="4" name="Slide Number Placeholder 3"/>
          <p:cNvSpPr>
            <a:spLocks noGrp="1"/>
          </p:cNvSpPr>
          <p:nvPr>
            <p:ph type="sldNum" sz="quarter" idx="10"/>
          </p:nvPr>
        </p:nvSpPr>
        <p:spPr/>
        <p:txBody>
          <a:bodyPr/>
          <a:lstStyle/>
          <a:p>
            <a:fld id="{8FB0CE42-FB8B-4F52-B44B-1C6D14703DED}" type="slidenum">
              <a:rPr lang="en-US" smtClean="0"/>
              <a:t>4</a:t>
            </a:fld>
            <a:endParaRPr lang="en-US"/>
          </a:p>
        </p:txBody>
      </p:sp>
    </p:spTree>
    <p:extLst>
      <p:ext uri="{BB962C8B-B14F-4D97-AF65-F5344CB8AC3E}">
        <p14:creationId xmlns:p14="http://schemas.microsoft.com/office/powerpoint/2010/main" val="154238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0CE42-FB8B-4F52-B44B-1C6D14703DED}" type="slidenum">
              <a:rPr lang="en-US" smtClean="0"/>
              <a:t>5</a:t>
            </a:fld>
            <a:endParaRPr lang="en-US"/>
          </a:p>
        </p:txBody>
      </p:sp>
    </p:spTree>
    <p:extLst>
      <p:ext uri="{BB962C8B-B14F-4D97-AF65-F5344CB8AC3E}">
        <p14:creationId xmlns:p14="http://schemas.microsoft.com/office/powerpoint/2010/main" val="415553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may be somewhat hard to read this slide, but we have provided you a handout of the same information.</a:t>
            </a:r>
          </a:p>
          <a:p>
            <a:endParaRPr lang="en-US" baseline="0" dirty="0" smtClean="0"/>
          </a:p>
          <a:p>
            <a:r>
              <a:rPr lang="en-US" baseline="0" dirty="0" smtClean="0"/>
              <a:t>Items of note on this table are that:</a:t>
            </a:r>
          </a:p>
          <a:p>
            <a:pPr marL="174422" indent="-174422" defTabSz="945285">
              <a:buFont typeface="Arial" panose="020B0604020202020204" pitchFamily="34" charset="0"/>
              <a:buChar char="•"/>
              <a:defRPr/>
            </a:pPr>
            <a:r>
              <a:rPr lang="en-US" baseline="0" dirty="0" smtClean="0"/>
              <a:t>These are the</a:t>
            </a:r>
            <a:r>
              <a:rPr lang="en-US" b="1" baseline="0" dirty="0" smtClean="0"/>
              <a:t> in-network </a:t>
            </a:r>
            <a:r>
              <a:rPr lang="en-US" baseline="0" dirty="0" smtClean="0"/>
              <a:t>costs. If you choose an out-of-network provider, your costs will be different. </a:t>
            </a:r>
          </a:p>
          <a:p>
            <a:pPr marL="174422" indent="-174422" defTabSz="945285">
              <a:buFont typeface="Arial" panose="020B0604020202020204" pitchFamily="34" charset="0"/>
              <a:buChar char="•"/>
              <a:defRPr/>
            </a:pPr>
            <a:r>
              <a:rPr lang="en-US" baseline="0" dirty="0" smtClean="0"/>
              <a:t>But please keep in mind that all plans do indeed offer out-of-network coverage. If you or a family member are out-of-state or on vacation, you can still get coverage from any of our plans. </a:t>
            </a:r>
          </a:p>
          <a:p>
            <a:pPr marL="174422" indent="-174422" defTabSz="945285">
              <a:buFont typeface="Arial" panose="020B0604020202020204" pitchFamily="34" charset="0"/>
              <a:buChar char="•"/>
              <a:defRPr/>
            </a:pPr>
            <a:endParaRPr lang="en-US" baseline="0" dirty="0" smtClean="0"/>
          </a:p>
          <a:p>
            <a:pPr marL="174422" indent="-174422" defTabSz="945285">
              <a:buFont typeface="Arial" panose="020B0604020202020204" pitchFamily="34" charset="0"/>
              <a:buChar char="•"/>
              <a:defRPr/>
            </a:pPr>
            <a:r>
              <a:rPr lang="en-US" baseline="0" dirty="0" smtClean="0"/>
              <a:t>The </a:t>
            </a:r>
            <a:r>
              <a:rPr lang="en-US" b="1" baseline="0" dirty="0" smtClean="0"/>
              <a:t>Healthy Savings Plan is structured differently </a:t>
            </a:r>
            <a:r>
              <a:rPr lang="en-US" baseline="0" dirty="0" smtClean="0"/>
              <a:t>than the other two. You pay the </a:t>
            </a:r>
            <a:r>
              <a:rPr lang="en-US" b="1" baseline="0" dirty="0" smtClean="0"/>
              <a:t>full </a:t>
            </a:r>
            <a:r>
              <a:rPr lang="en-US" baseline="0" dirty="0" smtClean="0"/>
              <a:t>cost for each medical service or prescription (aside from preventive care) up to the deductible. After the deductible, you pay a percentage of the cost for each medical service or prescription until you hit the out-of-pocket limit.  </a:t>
            </a:r>
          </a:p>
          <a:p>
            <a:pPr marL="174422" marR="0" lvl="0" indent="-174422" algn="l" defTabSz="9452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Remember you still get a negotiated discount for all of your claims that apply towards the deductible or out of pocket claims.  </a:t>
            </a:r>
          </a:p>
          <a:p>
            <a:pPr marL="174422" indent="-174422" defTabSz="945285">
              <a:buFont typeface="Arial" panose="020B0604020202020204" pitchFamily="34" charset="0"/>
              <a:buChar char="•"/>
              <a:defRPr/>
            </a:pPr>
            <a:r>
              <a:rPr lang="en-US" baseline="0" dirty="0" smtClean="0"/>
              <a:t>Because the university may contribute to a Health Savings Account for you as part of the Healthy Savings Plan (if you are eligible for an HSA), you also may, if you want to, put money in this HSA account to help bank up money (because it rolls over year to year).</a:t>
            </a:r>
          </a:p>
          <a:p>
            <a:pPr marL="174422" indent="-174422" defTabSz="945285">
              <a:buFont typeface="Arial" panose="020B0604020202020204" pitchFamily="34" charset="0"/>
              <a:buChar char="•"/>
              <a:defRPr/>
            </a:pPr>
            <a:endParaRPr lang="en-US" baseline="0" dirty="0" smtClean="0"/>
          </a:p>
          <a:p>
            <a:pPr marL="174422" indent="-174422" defTabSz="945285">
              <a:buFont typeface="Arial" panose="020B0604020202020204" pitchFamily="34" charset="0"/>
              <a:buChar char="•"/>
              <a:defRPr/>
            </a:pPr>
            <a:r>
              <a:rPr lang="en-US" b="1" baseline="0" dirty="0" smtClean="0"/>
              <a:t>Preventive care unrelated to a diagnosis is covered at 100% for ALL THREE plans</a:t>
            </a:r>
            <a:r>
              <a:rPr lang="en-US" baseline="0" dirty="0" smtClean="0"/>
              <a:t>. Generally speaking, preventive care is any health care service or procedure that the Centers for Disease Control and Prevention (CDC) recommend for your age bracket and gender.</a:t>
            </a:r>
          </a:p>
          <a:p>
            <a:pPr marL="174422" indent="-174422" defTabSz="945285">
              <a:buFont typeface="Arial" panose="020B0604020202020204" pitchFamily="34" charset="0"/>
              <a:buChar char="•"/>
              <a:defRPr/>
            </a:pPr>
            <a:endParaRPr lang="en-US" baseline="0" dirty="0" smtClean="0"/>
          </a:p>
          <a:p>
            <a:pPr marL="174422" indent="-174422">
              <a:buFont typeface="Arial" panose="020B0604020202020204" pitchFamily="34" charset="0"/>
              <a:buChar char="•"/>
            </a:pPr>
            <a:r>
              <a:rPr lang="en-US" baseline="0" dirty="0" smtClean="0"/>
              <a:t>The </a:t>
            </a:r>
            <a:r>
              <a:rPr lang="en-US" b="1" baseline="0" dirty="0" smtClean="0"/>
              <a:t>Custom Network Plan offers lower copays </a:t>
            </a:r>
            <a:r>
              <a:rPr lang="en-US" baseline="0" dirty="0" smtClean="0"/>
              <a:t>for primary care. </a:t>
            </a:r>
          </a:p>
          <a:p>
            <a:pPr marL="174422" indent="-174422">
              <a:buFont typeface="Arial" panose="020B0604020202020204" pitchFamily="34" charset="0"/>
              <a:buChar char="•"/>
            </a:pPr>
            <a:r>
              <a:rPr lang="en-US" baseline="0" dirty="0" smtClean="0"/>
              <a:t>This plan is available to employees who live and/or work in the Columbia or St. Louis region. </a:t>
            </a:r>
          </a:p>
          <a:p>
            <a:pPr marL="174422" indent="-174422">
              <a:buFont typeface="Arial" panose="020B0604020202020204" pitchFamily="34" charset="0"/>
              <a:buChar char="•"/>
            </a:pPr>
            <a:r>
              <a:rPr lang="en-US" baseline="0" dirty="0" smtClean="0"/>
              <a:t>In addition, there’s </a:t>
            </a:r>
            <a:r>
              <a:rPr lang="en-US" b="1" baseline="0" dirty="0" smtClean="0"/>
              <a:t>no medical care deductible </a:t>
            </a:r>
            <a:r>
              <a:rPr lang="en-US" baseline="0" dirty="0" smtClean="0"/>
              <a:t>under the Custom Network Plan.</a:t>
            </a:r>
          </a:p>
          <a:p>
            <a:pPr marL="169726" indent="-177241">
              <a:buFont typeface="Arial" panose="020B0604020202020204" pitchFamily="34" charset="0"/>
              <a:buChar char="•"/>
            </a:pPr>
            <a:endParaRPr lang="en-US" dirty="0" smtClean="0"/>
          </a:p>
          <a:p>
            <a:pPr marL="169726" indent="-177241">
              <a:buFont typeface="Arial" panose="020B0604020202020204" pitchFamily="34" charset="0"/>
              <a:buChar char="•"/>
            </a:pPr>
            <a:r>
              <a:rPr lang="en-US" dirty="0" smtClean="0"/>
              <a:t>The </a:t>
            </a:r>
            <a:r>
              <a:rPr lang="en-US" b="1" dirty="0" smtClean="0"/>
              <a:t>PPO Plan </a:t>
            </a:r>
            <a:r>
              <a:rPr lang="en-US" dirty="0" smtClean="0"/>
              <a:t>has a</a:t>
            </a:r>
            <a:r>
              <a:rPr lang="en-US" baseline="0" dirty="0" smtClean="0"/>
              <a:t> mid-range deductible of the three plans. </a:t>
            </a:r>
          </a:p>
          <a:p>
            <a:pPr marL="169726" indent="-177241">
              <a:buFont typeface="Arial" panose="020B0604020202020204" pitchFamily="34" charset="0"/>
              <a:buChar char="•"/>
            </a:pPr>
            <a:r>
              <a:rPr lang="en-US" baseline="0" dirty="0" smtClean="0"/>
              <a:t>It is similar to the Custom Network Plan in that it has copays of varying amounts for different services.</a:t>
            </a:r>
          </a:p>
          <a:p>
            <a:pPr marL="169726" indent="-177241">
              <a:buFont typeface="Arial" panose="020B0604020202020204" pitchFamily="34" charset="0"/>
              <a:buChar char="•"/>
            </a:pPr>
            <a:r>
              <a:rPr lang="en-US" baseline="0" dirty="0" smtClean="0"/>
              <a:t>Some services will be subject to 10% coinsurance after the deductible.  </a:t>
            </a:r>
          </a:p>
          <a:p>
            <a:pPr marL="169726" indent="-177241">
              <a:buFont typeface="Arial" panose="020B0604020202020204" pitchFamily="34" charset="0"/>
              <a:buChar char="•"/>
            </a:pPr>
            <a:r>
              <a:rPr lang="en-US" baseline="0" dirty="0" smtClean="0"/>
              <a:t>The Healthy Savings Plan and the PPO Plan have the same broad, nationwide network of providers. The Custom Network Plan has a more focused network, mainly created by a partnership with the University of Missouri Health System in Columbia and </a:t>
            </a:r>
            <a:r>
              <a:rPr lang="en-US" baseline="0" dirty="0" smtClean="0">
                <a:solidFill>
                  <a:srgbClr val="FF0000"/>
                </a:solidFill>
              </a:rPr>
              <a:t>Mercy Health System</a:t>
            </a:r>
            <a:r>
              <a:rPr lang="en-US" baseline="0" dirty="0" smtClean="0"/>
              <a:t> in St. Louis.</a:t>
            </a:r>
          </a:p>
          <a:p>
            <a:endParaRPr lang="en-US" dirty="0" smtClean="0"/>
          </a:p>
          <a:p>
            <a:r>
              <a:rPr lang="en-US" dirty="0" smtClean="0"/>
              <a:t>Don’t forget: Under all plans, you may be able to get your </a:t>
            </a:r>
            <a:r>
              <a:rPr lang="en-US" b="1" dirty="0" smtClean="0"/>
              <a:t>prescriptions</a:t>
            </a:r>
            <a:r>
              <a:rPr lang="en-US" b="1" baseline="0" dirty="0" smtClean="0"/>
              <a:t> sent directly to your home via mail order at a possible cost savings to you </a:t>
            </a:r>
            <a:r>
              <a:rPr lang="en-US" baseline="0" dirty="0" smtClean="0"/>
              <a:t>because you can get a 90-day supply for the cost of 60 days.  Check with Express Scripts pharmacy by calling or going on-line to see if you can save $$$.</a:t>
            </a:r>
          </a:p>
          <a:p>
            <a:endParaRPr lang="en-US" baseline="0" dirty="0" smtClean="0"/>
          </a:p>
          <a:p>
            <a:pPr marL="174422" indent="-174422">
              <a:buFont typeface="Arial" panose="020B0604020202020204" pitchFamily="34" charset="0"/>
              <a:buChar char="•"/>
            </a:pPr>
            <a:r>
              <a:rPr lang="en-US" b="1" baseline="0" dirty="0" smtClean="0"/>
              <a:t>Retail pharmacies </a:t>
            </a:r>
            <a:r>
              <a:rPr lang="en-US" baseline="0" dirty="0" smtClean="0"/>
              <a:t>are any physical pharmacy that you walk into. With this benefit, your supply may not exceed 31 days. </a:t>
            </a:r>
          </a:p>
          <a:p>
            <a:pPr marL="174422" indent="-174422">
              <a:buFont typeface="Arial" panose="020B0604020202020204" pitchFamily="34" charset="0"/>
              <a:buChar char="•"/>
            </a:pPr>
            <a:r>
              <a:rPr lang="en-US" b="1" baseline="0" dirty="0" smtClean="0"/>
              <a:t>Mail-order pharmacies </a:t>
            </a:r>
            <a:r>
              <a:rPr lang="en-US" baseline="0" dirty="0" smtClean="0"/>
              <a:t>are those that send your drugs directly to your home.</a:t>
            </a:r>
          </a:p>
          <a:p>
            <a:pPr marL="639549" lvl="1" indent="-174422">
              <a:buFont typeface="Arial" panose="020B0604020202020204" pitchFamily="34" charset="0"/>
              <a:buChar char="•"/>
            </a:pPr>
            <a:r>
              <a:rPr lang="en-US" baseline="0" dirty="0" smtClean="0"/>
              <a:t>Mail-order benefits are ideal for maintenance medications or long-term therapies because you can receive up to a 90-day supply delivered right to your mailbox. </a:t>
            </a:r>
          </a:p>
          <a:p>
            <a:pPr marL="639549" lvl="1" indent="-174422">
              <a:buFont typeface="Arial" panose="020B0604020202020204" pitchFamily="34" charset="0"/>
              <a:buChar char="•"/>
            </a:pPr>
            <a:r>
              <a:rPr lang="en-US" baseline="0" dirty="0" smtClean="0"/>
              <a:t>When you use mail order benefits, you will receive a 90-day supply for the same cost as a 60-day supply. A nice savings.</a:t>
            </a:r>
          </a:p>
          <a:p>
            <a:pPr marL="174422" indent="-174422">
              <a:buFont typeface="Arial" panose="020B0604020202020204" pitchFamily="34" charset="0"/>
              <a:buChar char="•"/>
            </a:pPr>
            <a:r>
              <a:rPr lang="en-US" baseline="0" dirty="0" smtClean="0"/>
              <a:t>There are two ways that you may use mail order benefits. </a:t>
            </a:r>
          </a:p>
          <a:p>
            <a:pPr marL="639549" lvl="1" indent="-174422">
              <a:buFont typeface="Arial" panose="020B0604020202020204" pitchFamily="34" charset="0"/>
              <a:buChar char="•"/>
            </a:pPr>
            <a:r>
              <a:rPr lang="en-US" baseline="0" dirty="0" smtClean="0"/>
              <a:t>The traditional route in which you have medications mailed to your home. </a:t>
            </a:r>
          </a:p>
          <a:p>
            <a:pPr marL="639549" lvl="1" indent="-174422">
              <a:buFont typeface="Arial" panose="020B0604020202020204" pitchFamily="34" charset="0"/>
              <a:buChar char="•"/>
            </a:pPr>
            <a:r>
              <a:rPr lang="en-US" baseline="0" dirty="0" smtClean="0"/>
              <a:t>Use a brick-and-mortar University of Missouri Pharmacy. While these are retail establishments, the plans treat them as mail-order pharmacies. Note: the University of Missouri Pharmacy’s are the only retail pharmacies that are authorized to offer prescriptions at the same reduced, mail-order costs.</a:t>
            </a:r>
          </a:p>
          <a:p>
            <a:pPr marL="465127" lvl="1"/>
            <a:endParaRPr lang="en-US" baseline="0" dirty="0" smtClean="0"/>
          </a:p>
          <a:p>
            <a:r>
              <a:rPr lang="en-US" b="1" baseline="0" dirty="0" smtClean="0"/>
              <a:t>QUESTIONS THAT MAY COME UP FOR THIS SLIDE:</a:t>
            </a:r>
          </a:p>
          <a:p>
            <a:r>
              <a:rPr lang="en-US" b="1" baseline="0" dirty="0" smtClean="0"/>
              <a:t>Q1: </a:t>
            </a:r>
            <a:r>
              <a:rPr lang="en-US" b="0" baseline="0" dirty="0" smtClean="0"/>
              <a:t>What does it mean for lab/</a:t>
            </a:r>
            <a:r>
              <a:rPr lang="en-US" b="0" baseline="0" dirty="0" err="1" smtClean="0"/>
              <a:t>xray</a:t>
            </a:r>
            <a:r>
              <a:rPr lang="en-US" b="0" baseline="0" dirty="0" smtClean="0"/>
              <a:t> or outpatient visit differs based on where service is rendered? OR What are the double asterisks?</a:t>
            </a:r>
          </a:p>
          <a:p>
            <a:r>
              <a:rPr lang="en-US" b="1" baseline="0" dirty="0" smtClean="0"/>
              <a:t>A1: </a:t>
            </a:r>
            <a:r>
              <a:rPr lang="en-US" b="0" baseline="0" dirty="0" smtClean="0"/>
              <a:t>For lab and x-ray services, the co-insurance is 0% after deductible when service is rendered at a free standing/ambulatory surgical center or a physician office. If service is rendered at an outpatient hospital facility, the co-insurance is 10% after deductible.</a:t>
            </a:r>
            <a:br>
              <a:rPr lang="en-US" b="0" baseline="0" dirty="0" smtClean="0"/>
            </a:br>
            <a:r>
              <a:rPr lang="en-US" b="0" baseline="0" dirty="0" smtClean="0"/>
              <a:t/>
            </a:r>
            <a:br>
              <a:rPr lang="en-US" b="0" baseline="0" dirty="0" smtClean="0"/>
            </a:br>
            <a:r>
              <a:rPr lang="en-US" b="0" baseline="0" dirty="0" smtClean="0"/>
              <a:t>For outpatient visits, services rendered at a freestanding/ambulatory surgical center or physician office are subject to a $0 copay, but a $100 copay after deductible at an outpatient hospital facility.</a:t>
            </a:r>
            <a:endParaRPr lang="en-US" b="1" baseline="0" dirty="0" smtClean="0"/>
          </a:p>
          <a:p>
            <a:pPr marL="465127" lvl="1"/>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B0CE42-FB8B-4F52-B44B-1C6D14703DED}" type="slidenum">
              <a:rPr lang="en-US" smtClean="0"/>
              <a:t>6</a:t>
            </a:fld>
            <a:endParaRPr lang="en-US"/>
          </a:p>
        </p:txBody>
      </p:sp>
    </p:spTree>
    <p:extLst>
      <p:ext uri="{BB962C8B-B14F-4D97-AF65-F5344CB8AC3E}">
        <p14:creationId xmlns:p14="http://schemas.microsoft.com/office/powerpoint/2010/main" val="24620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EyeMed</a:t>
            </a:r>
            <a:r>
              <a:rPr lang="en-US" baseline="0" dirty="0" smtClean="0"/>
              <a:t> will be the new vision vendor beginning January 1, 2018. While there are no changes to the copays or allowances, the premium will be lower. The coverage through </a:t>
            </a:r>
            <a:r>
              <a:rPr lang="en-US" baseline="0" dirty="0" err="1" smtClean="0"/>
              <a:t>EyeMed</a:t>
            </a:r>
            <a:r>
              <a:rPr lang="en-US" baseline="0" dirty="0" smtClean="0"/>
              <a:t> also boasts the broad Insight network and includes providers such as Mason Eye, </a:t>
            </a:r>
            <a:r>
              <a:rPr lang="en-US" baseline="0" dirty="0" err="1" smtClean="0"/>
              <a:t>LensCrafter</a:t>
            </a:r>
            <a:r>
              <a:rPr lang="en-US" baseline="0" dirty="0" smtClean="0"/>
              <a:t>, and more. </a:t>
            </a:r>
          </a:p>
          <a:p>
            <a:endParaRPr lang="en-US" baseline="0" dirty="0" smtClean="0"/>
          </a:p>
          <a:p>
            <a:r>
              <a:rPr lang="en-US" baseline="0" dirty="0" smtClean="0"/>
              <a:t>To find a provider you can navigate to www.eyemedvisioncare.com/locator and put in your search criteria. Please note the University of Missouri System is in the “insight” network. </a:t>
            </a:r>
          </a:p>
          <a:p>
            <a:endParaRPr lang="en-US" baseline="0" dirty="0" smtClean="0"/>
          </a:p>
          <a:p>
            <a:r>
              <a:rPr lang="en-US" baseline="0" dirty="0" smtClean="0"/>
              <a:t>If you elect to enroll in the Vision Plan, Eye Med will issue Two ID cards in your name. If you don’t like carrying an ID card or you forget to take it to an appointment, you can still receive services, so don’t worry. You can simply provide your name and DOB to an in-network provider and they can look you up OR you can access your ID card through the </a:t>
            </a:r>
            <a:r>
              <a:rPr lang="en-US" baseline="0" dirty="0" err="1" smtClean="0"/>
              <a:t>EyeMed</a:t>
            </a:r>
            <a:r>
              <a:rPr lang="en-US" baseline="0" dirty="0" smtClean="0"/>
              <a:t> Members App. It’s very flexible, so you can do whichever you prefer. </a:t>
            </a:r>
          </a:p>
          <a:p>
            <a:endParaRPr lang="en-US" baseline="0" dirty="0" smtClean="0"/>
          </a:p>
          <a:p>
            <a:r>
              <a:rPr lang="en-US" b="1" baseline="0" dirty="0" smtClean="0"/>
              <a:t>Possible Questions</a:t>
            </a:r>
          </a:p>
          <a:p>
            <a:endParaRPr lang="en-US" baseline="0" dirty="0" smtClean="0"/>
          </a:p>
          <a:p>
            <a:r>
              <a:rPr lang="en-US" baseline="0" dirty="0" smtClean="0"/>
              <a:t>Will my dependents be listed on my card? –No, the name on the card will only be for the subscriber</a:t>
            </a:r>
          </a:p>
          <a:p>
            <a:endParaRPr lang="en-US" baseline="0" dirty="0" smtClean="0"/>
          </a:p>
          <a:p>
            <a:r>
              <a:rPr lang="en-US" baseline="0" dirty="0" smtClean="0"/>
              <a:t>What if my dependent forgets to take the card with them? –Your dependent will just need to provide their name and DOB to the in-network provider and they can look up their coverage. </a:t>
            </a:r>
          </a:p>
        </p:txBody>
      </p:sp>
      <p:sp>
        <p:nvSpPr>
          <p:cNvPr id="4" name="Slide Number Placeholder 3"/>
          <p:cNvSpPr>
            <a:spLocks noGrp="1"/>
          </p:cNvSpPr>
          <p:nvPr>
            <p:ph type="sldNum" sz="quarter" idx="10"/>
          </p:nvPr>
        </p:nvSpPr>
        <p:spPr/>
        <p:txBody>
          <a:bodyPr/>
          <a:lstStyle/>
          <a:p>
            <a:fld id="{8FB0CE42-FB8B-4F52-B44B-1C6D14703DED}" type="slidenum">
              <a:rPr lang="en-US" smtClean="0"/>
              <a:t>9</a:t>
            </a:fld>
            <a:endParaRPr lang="en-US"/>
          </a:p>
        </p:txBody>
      </p:sp>
    </p:spTree>
    <p:extLst>
      <p:ext uri="{BB962C8B-B14F-4D97-AF65-F5344CB8AC3E}">
        <p14:creationId xmlns:p14="http://schemas.microsoft.com/office/powerpoint/2010/main" val="249048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B0CE42-FB8B-4F52-B44B-1C6D14703DED}" type="slidenum">
              <a:rPr lang="en-US" smtClean="0"/>
              <a:t>11</a:t>
            </a:fld>
            <a:endParaRPr lang="en-US"/>
          </a:p>
        </p:txBody>
      </p:sp>
    </p:spTree>
    <p:extLst>
      <p:ext uri="{BB962C8B-B14F-4D97-AF65-F5344CB8AC3E}">
        <p14:creationId xmlns:p14="http://schemas.microsoft.com/office/powerpoint/2010/main" val="2008464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tyle 1">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89"/>
            <a:ext cx="12192000" cy="6858000"/>
          </a:xfrm>
          <a:prstGeom prst="rect">
            <a:avLst/>
          </a:prstGeom>
        </p:spPr>
      </p:pic>
      <p:sp>
        <p:nvSpPr>
          <p:cNvPr id="2" name="Title 1"/>
          <p:cNvSpPr>
            <a:spLocks noGrp="1"/>
          </p:cNvSpPr>
          <p:nvPr>
            <p:ph type="ctrTitle"/>
          </p:nvPr>
        </p:nvSpPr>
        <p:spPr>
          <a:xfrm>
            <a:off x="1524000" y="1162796"/>
            <a:ext cx="9144000" cy="2387600"/>
          </a:xfrm>
          <a:ln>
            <a:noFill/>
          </a:ln>
        </p:spPr>
        <p:txBody>
          <a:bodyPr anchor="b">
            <a:normAutofit/>
          </a:bodyPr>
          <a:lstStyle>
            <a:lvl1pPr algn="ctr">
              <a:defRPr sz="48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591797"/>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355080"/>
            <a:ext cx="2743200" cy="365125"/>
          </a:xfrm>
        </p:spPr>
        <p:txBody>
          <a:bodyPr/>
          <a:lstStyle/>
          <a:p>
            <a:fld id="{14E617FB-8185-974E-8BF9-AD669BD63726}" type="datetimeFigureOut">
              <a:rPr lang="en-US" smtClean="0"/>
              <a:t>9/28/2017</a:t>
            </a:fld>
            <a:endParaRPr lang="en-US"/>
          </a:p>
        </p:txBody>
      </p:sp>
      <p:sp>
        <p:nvSpPr>
          <p:cNvPr id="5" name="Footer Placeholder 4"/>
          <p:cNvSpPr>
            <a:spLocks noGrp="1"/>
          </p:cNvSpPr>
          <p:nvPr>
            <p:ph type="ftr" sz="quarter" idx="11"/>
          </p:nvPr>
        </p:nvSpPr>
        <p:spPr>
          <a:xfrm>
            <a:off x="4038600" y="6355080"/>
            <a:ext cx="4114800" cy="365125"/>
          </a:xfrm>
        </p:spPr>
        <p:txBody>
          <a:bodyPr/>
          <a:lstStyle/>
          <a:p>
            <a:endParaRPr lang="en-US"/>
          </a:p>
        </p:txBody>
      </p:sp>
      <p:sp>
        <p:nvSpPr>
          <p:cNvPr id="6" name="Slide Number Placeholder 5"/>
          <p:cNvSpPr>
            <a:spLocks noGrp="1"/>
          </p:cNvSpPr>
          <p:nvPr>
            <p:ph type="sldNum" sz="quarter" idx="12"/>
          </p:nvPr>
        </p:nvSpPr>
        <p:spPr>
          <a:xfrm>
            <a:off x="8610600" y="6355080"/>
            <a:ext cx="2743200" cy="365125"/>
          </a:xfrm>
        </p:spPr>
        <p:txBody>
          <a:bodyPr/>
          <a:lstStyle/>
          <a:p>
            <a:fld id="{048A7FD7-D788-5C4F-8784-060411599E56}" type="slidenum">
              <a:rPr lang="en-US" smtClean="0"/>
              <a:t>‹#›</a:t>
            </a:fld>
            <a:endParaRPr lang="en-US"/>
          </a:p>
        </p:txBody>
      </p:sp>
      <p:cxnSp>
        <p:nvCxnSpPr>
          <p:cNvPr id="11" name="Straight Connector 10"/>
          <p:cNvCxnSpPr/>
          <p:nvPr userDrawn="1"/>
        </p:nvCxnSpPr>
        <p:spPr>
          <a:xfrm>
            <a:off x="1514878" y="35414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10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2D3D54"/>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rgbClr val="2D3D54"/>
              </a:buClr>
              <a:defRPr/>
            </a:lvl1pPr>
            <a:lvl2pPr>
              <a:buClr>
                <a:srgbClr val="2D3D54"/>
              </a:buClr>
              <a:defRPr sz="2400"/>
            </a:lvl2pPr>
            <a:lvl3pPr>
              <a:buClr>
                <a:srgbClr val="2D3D54"/>
              </a:buClr>
              <a:defRPr sz="2000"/>
            </a:lvl3pPr>
            <a:lvl4pPr>
              <a:buClr>
                <a:srgbClr val="2D3D54"/>
              </a:buClr>
              <a:defRPr sz="1800"/>
            </a:lvl4pPr>
            <a:lvl5pPr>
              <a:buClr>
                <a:srgbClr val="2D3D54"/>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E617FB-8185-974E-8BF9-AD669BD63726}"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a:p>
        </p:txBody>
      </p:sp>
    </p:spTree>
    <p:extLst>
      <p:ext uri="{BB962C8B-B14F-4D97-AF65-F5344CB8AC3E}">
        <p14:creationId xmlns:p14="http://schemas.microsoft.com/office/powerpoint/2010/main" val="4441844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ormAutofit/>
          </a:bodyPr>
          <a:lstStyle>
            <a:lvl1pPr>
              <a:defRPr sz="4000">
                <a:solidFill>
                  <a:srgbClr val="2D3D54"/>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buClr>
                <a:schemeClr val="tx2"/>
              </a:buClr>
              <a:defRPr>
                <a:solidFill>
                  <a:srgbClr val="2D3D54"/>
                </a:solidFill>
              </a:defRPr>
            </a:lvl1pPr>
            <a:lvl2pPr>
              <a:buClr>
                <a:schemeClr val="tx2"/>
              </a:buClr>
              <a:defRPr sz="2400">
                <a:solidFill>
                  <a:srgbClr val="2D3D54"/>
                </a:solidFill>
              </a:defRPr>
            </a:lvl2pPr>
            <a:lvl3pPr>
              <a:buClr>
                <a:schemeClr val="tx2"/>
              </a:buClr>
              <a:defRPr sz="2000">
                <a:solidFill>
                  <a:srgbClr val="2D3D54"/>
                </a:solidFill>
              </a:defRPr>
            </a:lvl3pPr>
            <a:lvl4pPr>
              <a:buClr>
                <a:schemeClr val="tx2"/>
              </a:buClr>
              <a:defRPr sz="1800">
                <a:solidFill>
                  <a:srgbClr val="2D3D54"/>
                </a:solidFill>
              </a:defRPr>
            </a:lvl4pPr>
            <a:lvl5pPr>
              <a:buClr>
                <a:schemeClr val="tx2"/>
              </a:buClr>
              <a:defRPr sz="1800">
                <a:solidFill>
                  <a:srgbClr val="2D3D5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E617FB-8185-974E-8BF9-AD669BD63726}"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a:p>
        </p:txBody>
      </p:sp>
    </p:spTree>
    <p:extLst>
      <p:ext uri="{BB962C8B-B14F-4D97-AF65-F5344CB8AC3E}">
        <p14:creationId xmlns:p14="http://schemas.microsoft.com/office/powerpoint/2010/main" val="7552471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1524000" y="1162796"/>
            <a:ext cx="9144000" cy="2387600"/>
          </a:xfrm>
          <a:ln>
            <a:noFill/>
          </a:ln>
        </p:spPr>
        <p:txBody>
          <a:bodyPr anchor="b">
            <a:normAutofit/>
          </a:bodyPr>
          <a:lstStyle>
            <a:lvl1pPr algn="ctr">
              <a:defRPr sz="4800" b="1" baseline="0">
                <a:solidFill>
                  <a:schemeClr val="bg1"/>
                </a:solidFill>
              </a:defRPr>
            </a:lvl1pPr>
          </a:lstStyle>
          <a:p>
            <a:r>
              <a:rPr lang="en-US" dirty="0" smtClean="0"/>
              <a:t>Click to edit conclusion text</a:t>
            </a:r>
            <a:endParaRPr lang="en-US" dirty="0"/>
          </a:p>
        </p:txBody>
      </p:sp>
    </p:spTree>
    <p:extLst>
      <p:ext uri="{BB962C8B-B14F-4D97-AF65-F5344CB8AC3E}">
        <p14:creationId xmlns:p14="http://schemas.microsoft.com/office/powerpoint/2010/main" val="1810076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E617FB-8185-974E-8BF9-AD669BD63726}"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a:p>
        </p:txBody>
      </p:sp>
    </p:spTree>
    <p:extLst>
      <p:ext uri="{BB962C8B-B14F-4D97-AF65-F5344CB8AC3E}">
        <p14:creationId xmlns:p14="http://schemas.microsoft.com/office/powerpoint/2010/main" val="69575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clusion">
    <p:spTree>
      <p:nvGrpSpPr>
        <p:cNvPr id="1" name=""/>
        <p:cNvGrpSpPr/>
        <p:nvPr/>
      </p:nvGrpSpPr>
      <p:grpSpPr>
        <a:xfrm>
          <a:off x="0" y="0"/>
          <a:ext cx="0" cy="0"/>
          <a:chOff x="0" y="0"/>
          <a:chExt cx="0" cy="0"/>
        </a:xfrm>
      </p:grpSpPr>
      <p:grpSp>
        <p:nvGrpSpPr>
          <p:cNvPr id="6" name="Group 5"/>
          <p:cNvGrpSpPr/>
          <p:nvPr userDrawn="1"/>
        </p:nvGrpSpPr>
        <p:grpSpPr>
          <a:xfrm>
            <a:off x="-54593" y="914400"/>
            <a:ext cx="12310281" cy="5552593"/>
            <a:chOff x="-54593" y="914400"/>
            <a:chExt cx="12310281" cy="5552593"/>
          </a:xfrm>
        </p:grpSpPr>
        <p:sp>
          <p:nvSpPr>
            <p:cNvPr id="7" name="Rectangle 6"/>
            <p:cNvSpPr/>
            <p:nvPr/>
          </p:nvSpPr>
          <p:spPr>
            <a:xfrm>
              <a:off x="-54593" y="3108960"/>
              <a:ext cx="12310281" cy="1645920"/>
            </a:xfrm>
            <a:prstGeom prst="rect">
              <a:avLst/>
            </a:prstGeom>
            <a:solidFill>
              <a:schemeClr val="accent6">
                <a:lumMod val="75000"/>
                <a:alpha val="70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7"/>
            <p:cNvSpPr txBox="1">
              <a:spLocks/>
            </p:cNvSpPr>
            <p:nvPr/>
          </p:nvSpPr>
          <p:spPr bwMode="auto">
            <a:xfrm>
              <a:off x="1066800" y="3108960"/>
              <a:ext cx="1005840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a:lstStyle>
            <a:p>
              <a:pPr algn="ctr">
                <a:defRPr/>
              </a:pPr>
              <a:r>
                <a:rPr lang="en-US" sz="3200" kern="0" dirty="0" smtClean="0">
                  <a:solidFill>
                    <a:prstClr val="white"/>
                  </a:solidFill>
                </a:rPr>
                <a:t>Visit </a:t>
              </a:r>
              <a:r>
                <a:rPr lang="en-US" sz="3200" u="sng" kern="0" dirty="0" smtClean="0">
                  <a:solidFill>
                    <a:prstClr val="white"/>
                  </a:solidFill>
                </a:rPr>
                <a:t>umurl.us/benefits</a:t>
              </a:r>
              <a:r>
                <a:rPr lang="en-US" sz="3200" b="0" kern="0" dirty="0" smtClean="0">
                  <a:solidFill>
                    <a:prstClr val="white"/>
                  </a:solidFill>
                </a:rPr>
                <a:t> </a:t>
              </a:r>
              <a:r>
                <a:rPr lang="en-US" sz="3200" kern="0" dirty="0" smtClean="0">
                  <a:solidFill>
                    <a:prstClr val="white"/>
                  </a:solidFill>
                </a:rPr>
                <a:t>for more</a:t>
              </a:r>
              <a:endParaRPr lang="en-US" sz="3200" kern="0" dirty="0">
                <a:solidFill>
                  <a:prstClr val="white"/>
                </a:solidFill>
              </a:endParaRPr>
            </a:p>
          </p:txBody>
        </p:sp>
        <p:grpSp>
          <p:nvGrpSpPr>
            <p:cNvPr id="9" name="Group 8"/>
            <p:cNvGrpSpPr/>
            <p:nvPr/>
          </p:nvGrpSpPr>
          <p:grpSpPr>
            <a:xfrm>
              <a:off x="2540076" y="5023743"/>
              <a:ext cx="7057257" cy="1443250"/>
              <a:chOff x="2291459" y="4846319"/>
              <a:chExt cx="7057257" cy="1443250"/>
            </a:xfrm>
          </p:grpSpPr>
          <p:sp>
            <p:nvSpPr>
              <p:cNvPr id="11" name="Subtitle 8"/>
              <p:cNvSpPr txBox="1">
                <a:spLocks/>
              </p:cNvSpPr>
              <p:nvPr/>
            </p:nvSpPr>
            <p:spPr bwMode="auto">
              <a:xfrm>
                <a:off x="5486400" y="4846320"/>
                <a:ext cx="3862316" cy="144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None/>
                  <a:defRPr sz="20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None/>
                  <a:defRPr>
                    <a:solidFill>
                      <a:schemeClr val="tx1">
                        <a:tint val="75000"/>
                      </a:schemeClr>
                    </a:solidFill>
                    <a:latin typeface="+mn-lt"/>
                  </a:defRPr>
                </a:lvl2pPr>
                <a:lvl3pPr marL="914400" indent="0" algn="ctr" rtl="0" eaLnBrk="1" fontAlgn="base" hangingPunct="1">
                  <a:spcBef>
                    <a:spcPct val="20000"/>
                  </a:spcBef>
                  <a:spcAft>
                    <a:spcPct val="0"/>
                  </a:spcAft>
                  <a:buNone/>
                  <a:defRPr sz="1600">
                    <a:solidFill>
                      <a:schemeClr val="tx1">
                        <a:tint val="75000"/>
                      </a:schemeClr>
                    </a:solidFill>
                    <a:latin typeface="+mn-lt"/>
                  </a:defRPr>
                </a:lvl3pPr>
                <a:lvl4pPr marL="1371600" indent="0" algn="ctr" rtl="0" eaLnBrk="1" fontAlgn="base" hangingPunct="1">
                  <a:spcBef>
                    <a:spcPct val="20000"/>
                  </a:spcBef>
                  <a:spcAft>
                    <a:spcPct val="0"/>
                  </a:spcAft>
                  <a:buNone/>
                  <a:defRPr sz="1400">
                    <a:solidFill>
                      <a:schemeClr val="tx1">
                        <a:tint val="75000"/>
                      </a:schemeClr>
                    </a:solidFill>
                    <a:latin typeface="+mn-lt"/>
                  </a:defRPr>
                </a:lvl4pPr>
                <a:lvl5pPr marL="1828800" indent="0" algn="ctr" rtl="0" eaLnBrk="1" fontAlgn="base" hangingPunct="1">
                  <a:spcBef>
                    <a:spcPct val="20000"/>
                  </a:spcBef>
                  <a:spcAft>
                    <a:spcPct val="0"/>
                  </a:spcAft>
                  <a:buNone/>
                  <a:defRPr sz="1200">
                    <a:solidFill>
                      <a:schemeClr val="tx1">
                        <a:tint val="75000"/>
                      </a:schemeClr>
                    </a:solidFill>
                    <a:latin typeface="+mn-lt"/>
                  </a:defRPr>
                </a:lvl5pPr>
                <a:lvl6pPr marL="2286000" indent="0" algn="ctr" rtl="0" eaLnBrk="1" fontAlgn="base" hangingPunct="1">
                  <a:spcBef>
                    <a:spcPct val="20000"/>
                  </a:spcBef>
                  <a:spcAft>
                    <a:spcPct val="0"/>
                  </a:spcAft>
                  <a:buNone/>
                  <a:defRPr sz="1200">
                    <a:solidFill>
                      <a:schemeClr val="tx1">
                        <a:tint val="75000"/>
                      </a:schemeClr>
                    </a:solidFill>
                    <a:latin typeface="+mn-lt"/>
                  </a:defRPr>
                </a:lvl6pPr>
                <a:lvl7pPr marL="2743200" indent="0" algn="ctr" rtl="0" eaLnBrk="1" fontAlgn="base" hangingPunct="1">
                  <a:spcBef>
                    <a:spcPct val="20000"/>
                  </a:spcBef>
                  <a:spcAft>
                    <a:spcPct val="0"/>
                  </a:spcAft>
                  <a:buNone/>
                  <a:defRPr sz="1200">
                    <a:solidFill>
                      <a:schemeClr val="tx1">
                        <a:tint val="75000"/>
                      </a:schemeClr>
                    </a:solidFill>
                    <a:latin typeface="+mn-lt"/>
                  </a:defRPr>
                </a:lvl7pPr>
                <a:lvl8pPr marL="3200400" indent="0" algn="ctr" rtl="0" eaLnBrk="1" fontAlgn="base" hangingPunct="1">
                  <a:spcBef>
                    <a:spcPct val="20000"/>
                  </a:spcBef>
                  <a:spcAft>
                    <a:spcPct val="0"/>
                  </a:spcAft>
                  <a:buNone/>
                  <a:defRPr sz="1200">
                    <a:solidFill>
                      <a:schemeClr val="tx1">
                        <a:tint val="75000"/>
                      </a:schemeClr>
                    </a:solidFill>
                    <a:latin typeface="+mn-lt"/>
                  </a:defRPr>
                </a:lvl8pPr>
                <a:lvl9pPr marL="3657600" indent="0" algn="ctr" rtl="0" eaLnBrk="1" fontAlgn="base" hangingPunct="1">
                  <a:spcBef>
                    <a:spcPct val="20000"/>
                  </a:spcBef>
                  <a:spcAft>
                    <a:spcPct val="0"/>
                  </a:spcAft>
                  <a:buNone/>
                  <a:defRPr sz="1200">
                    <a:solidFill>
                      <a:schemeClr val="tx1">
                        <a:tint val="75000"/>
                      </a:schemeClr>
                    </a:solidFill>
                    <a:latin typeface="+mn-lt"/>
                  </a:defRPr>
                </a:lvl9pPr>
              </a:lstStyle>
              <a:p>
                <a:pPr algn="l">
                  <a:defRPr/>
                </a:pPr>
                <a:r>
                  <a:rPr lang="en-US" kern="0" dirty="0" smtClean="0">
                    <a:solidFill>
                      <a:srgbClr val="000000">
                        <a:tint val="75000"/>
                      </a:srgbClr>
                    </a:solidFill>
                  </a:rPr>
                  <a:t>HR Service Center</a:t>
                </a:r>
              </a:p>
              <a:p>
                <a:pPr algn="l">
                  <a:defRPr/>
                </a:pPr>
                <a:r>
                  <a:rPr lang="en-US" u="sng" kern="0" dirty="0" smtClean="0">
                    <a:solidFill>
                      <a:prstClr val="white">
                        <a:lumMod val="50000"/>
                      </a:prstClr>
                    </a:solidFill>
                  </a:rPr>
                  <a:t>umurl.us/</a:t>
                </a:r>
                <a:r>
                  <a:rPr lang="en-US" u="sng" kern="0" dirty="0" err="1" smtClean="0">
                    <a:solidFill>
                      <a:prstClr val="white">
                        <a:lumMod val="50000"/>
                      </a:prstClr>
                    </a:solidFill>
                  </a:rPr>
                  <a:t>hrsc</a:t>
                </a:r>
                <a:r>
                  <a:rPr lang="en-US" u="sng" kern="0" dirty="0" smtClean="0">
                    <a:solidFill>
                      <a:prstClr val="white">
                        <a:lumMod val="50000"/>
                      </a:prstClr>
                    </a:solidFill>
                  </a:rPr>
                  <a:t> </a:t>
                </a:r>
              </a:p>
              <a:p>
                <a:pPr algn="l">
                  <a:defRPr/>
                </a:pPr>
                <a:r>
                  <a:rPr lang="en-US" kern="0" dirty="0" smtClean="0">
                    <a:solidFill>
                      <a:srgbClr val="000000">
                        <a:tint val="75000"/>
                      </a:srgbClr>
                    </a:solidFill>
                  </a:rPr>
                  <a:t>(573) 882-2146</a:t>
                </a:r>
              </a:p>
              <a:p>
                <a:pPr algn="l">
                  <a:defRPr/>
                </a:pPr>
                <a:r>
                  <a:rPr lang="en-US" kern="0" dirty="0" smtClean="0">
                    <a:solidFill>
                      <a:srgbClr val="000000">
                        <a:tint val="75000"/>
                      </a:srgbClr>
                    </a:solidFill>
                  </a:rPr>
                  <a:t>hrservicecenter@umsystem.edu </a:t>
                </a:r>
                <a:endParaRPr lang="en-US" kern="0" dirty="0">
                  <a:solidFill>
                    <a:srgbClr val="000000">
                      <a:tint val="75000"/>
                    </a:srgbClr>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459" y="4846319"/>
                <a:ext cx="1421323" cy="142132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669" y="4846320"/>
                <a:ext cx="1421323" cy="1421323"/>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914400"/>
              <a:ext cx="10058400" cy="1446392"/>
            </a:xfrm>
            <a:prstGeom prst="rect">
              <a:avLst/>
            </a:prstGeom>
          </p:spPr>
        </p:pic>
      </p:grpSp>
    </p:spTree>
    <p:extLst>
      <p:ext uri="{BB962C8B-B14F-4D97-AF65-F5344CB8AC3E}">
        <p14:creationId xmlns:p14="http://schemas.microsoft.com/office/powerpoint/2010/main" val="3726532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E617FB-8185-974E-8BF9-AD669BD63726}"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a:p>
        </p:txBody>
      </p:sp>
      <p:sp>
        <p:nvSpPr>
          <p:cNvPr id="11" name="Title 1"/>
          <p:cNvSpPr>
            <a:spLocks noGrp="1"/>
          </p:cNvSpPr>
          <p:nvPr>
            <p:ph type="ctrTitle" hasCustomPrompt="1"/>
          </p:nvPr>
        </p:nvSpPr>
        <p:spPr>
          <a:xfrm>
            <a:off x="838200" y="3648270"/>
            <a:ext cx="10024282" cy="859125"/>
          </a:xfrm>
          <a:ln>
            <a:noFill/>
          </a:ln>
        </p:spPr>
        <p:txBody>
          <a:bodyPr anchor="ctr">
            <a:normAutofit/>
          </a:bodyPr>
          <a:lstStyle>
            <a:lvl1pPr algn="l">
              <a:defRPr sz="4800" b="1">
                <a:solidFill>
                  <a:srgbClr val="2D3D54"/>
                </a:solidFill>
              </a:defRPr>
            </a:lvl1pPr>
          </a:lstStyle>
          <a:p>
            <a:r>
              <a:rPr lang="en-US" dirty="0" smtClean="0"/>
              <a:t>Click to edit section header</a:t>
            </a:r>
            <a:endParaRPr lang="en-US" dirty="0"/>
          </a:p>
        </p:txBody>
      </p:sp>
      <p:cxnSp>
        <p:nvCxnSpPr>
          <p:cNvPr id="12" name="Straight Connector 11"/>
          <p:cNvCxnSpPr/>
          <p:nvPr/>
        </p:nvCxnSpPr>
        <p:spPr>
          <a:xfrm>
            <a:off x="836332" y="4521705"/>
            <a:ext cx="10050217" cy="0"/>
          </a:xfrm>
          <a:prstGeom prst="line">
            <a:avLst/>
          </a:prstGeom>
          <a:ln w="38100">
            <a:solidFill>
              <a:srgbClr val="2D3D54"/>
            </a:solidFill>
          </a:ln>
        </p:spPr>
        <p:style>
          <a:lnRef idx="1">
            <a:schemeClr val="accent1"/>
          </a:lnRef>
          <a:fillRef idx="0">
            <a:schemeClr val="accent1"/>
          </a:fillRef>
          <a:effectRef idx="0">
            <a:schemeClr val="accent1"/>
          </a:effectRef>
          <a:fontRef idx="minor">
            <a:schemeClr val="tx1"/>
          </a:fontRef>
        </p:style>
      </p:cxnSp>
      <p:sp>
        <p:nvSpPr>
          <p:cNvPr id="13" name="Text Placeholder 6"/>
          <p:cNvSpPr>
            <a:spLocks noGrp="1"/>
          </p:cNvSpPr>
          <p:nvPr>
            <p:ph type="body" sz="quarter" idx="13" hasCustomPrompt="1"/>
          </p:nvPr>
        </p:nvSpPr>
        <p:spPr>
          <a:xfrm>
            <a:off x="838129" y="4559765"/>
            <a:ext cx="10025135" cy="758176"/>
          </a:xfrm>
        </p:spPr>
        <p:txBody>
          <a:bodyPr/>
          <a:lstStyle>
            <a:lvl1pPr marL="0" indent="0">
              <a:buNone/>
              <a:defRPr baseline="0">
                <a:solidFill>
                  <a:srgbClr val="2D3D54"/>
                </a:solidFill>
              </a:defRPr>
            </a:lvl1pPr>
          </a:lstStyle>
          <a:p>
            <a:pPr lvl="0"/>
            <a:r>
              <a:rPr lang="en-US" dirty="0" smtClean="0"/>
              <a:t>Click to edit section </a:t>
            </a:r>
            <a:r>
              <a:rPr lang="en-US" dirty="0" err="1" smtClean="0"/>
              <a:t>subheader</a:t>
            </a:r>
            <a:endParaRPr lang="en-US" dirty="0"/>
          </a:p>
        </p:txBody>
      </p:sp>
    </p:spTree>
    <p:extLst>
      <p:ext uri="{BB962C8B-B14F-4D97-AF65-F5344CB8AC3E}">
        <p14:creationId xmlns:p14="http://schemas.microsoft.com/office/powerpoint/2010/main" val="16558985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6"/>
            <a:ext cx="10515600" cy="603866"/>
          </a:xfrm>
        </p:spPr>
        <p:txBody>
          <a:bodyPr>
            <a:noAutofit/>
          </a:bodyPr>
          <a:lstStyle>
            <a:lvl1pPr>
              <a:defRPr sz="4000" b="1">
                <a:solidFill>
                  <a:srgbClr val="2C3C5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433015"/>
            <a:ext cx="10515600" cy="4743948"/>
          </a:xfrm>
        </p:spPr>
        <p:txBody>
          <a:bodyPr>
            <a:normAutofit/>
          </a:bodyPr>
          <a:lstStyle>
            <a:lvl1pPr marL="228600" indent="-228600">
              <a:buClr>
                <a:schemeClr val="tx2"/>
              </a:buClr>
              <a:buFont typeface="Wingdings" panose="05000000000000000000" pitchFamily="2" charset="2"/>
              <a:buChar char="§"/>
              <a:defRPr sz="2800"/>
            </a:lvl1pPr>
            <a:lvl2pPr marL="685800" indent="-228600">
              <a:buClr>
                <a:schemeClr val="tx2"/>
              </a:buClr>
              <a:buFont typeface="Arial" panose="020B0604020202020204" pitchFamily="34" charset="0"/>
              <a:buChar char="–"/>
              <a:defRPr sz="2400"/>
            </a:lvl2pPr>
            <a:lvl3pPr marL="1143000" indent="-228600">
              <a:buClr>
                <a:schemeClr val="tx2"/>
              </a:buClr>
              <a:buFont typeface="Wingdings" panose="05000000000000000000" pitchFamily="2" charset="2"/>
              <a:buChar char="§"/>
              <a:defRPr sz="2000"/>
            </a:lvl3pPr>
            <a:lvl4pPr marL="1600200" indent="-228600">
              <a:buClr>
                <a:schemeClr val="tx2"/>
              </a:buClr>
              <a:buFont typeface="Arial" panose="020B0604020202020204" pitchFamily="34" charset="0"/>
              <a:buChar char="–"/>
              <a:defRPr sz="1800"/>
            </a:lvl4pPr>
            <a:lvl5pPr marL="2057400" indent="-228600">
              <a:buClr>
                <a:schemeClr val="tx2"/>
              </a:buClr>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E617FB-8185-974E-8BF9-AD669BD63726}"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p:nvSpPr>
        <p:spPr>
          <a:xfrm>
            <a:off x="516194" y="1843548"/>
            <a:ext cx="184731"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8610600" y="6356350"/>
            <a:ext cx="25165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A7FD7-D788-5C4F-8784-060411599E56}" type="slidenum">
              <a:rPr lang="en-US" smtClean="0"/>
              <a:t>‹#›</a:t>
            </a:fld>
            <a:endParaRPr lang="en-US"/>
          </a:p>
        </p:txBody>
      </p:sp>
    </p:spTree>
    <p:extLst>
      <p:ext uri="{BB962C8B-B14F-4D97-AF65-F5344CB8AC3E}">
        <p14:creationId xmlns:p14="http://schemas.microsoft.com/office/powerpoint/2010/main" val="14466677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405719"/>
            <a:ext cx="5181600" cy="4771244"/>
          </a:xfrm>
        </p:spPr>
        <p:txBody>
          <a:bodyPr>
            <a:normAutofit/>
          </a:bodyPr>
          <a:lstStyle>
            <a:lvl1pPr marL="228600" indent="-228600">
              <a:buClr>
                <a:srgbClr val="2D3D54"/>
              </a:buClr>
              <a:buFont typeface="Wingdings" panose="05000000000000000000" pitchFamily="2" charset="2"/>
              <a:buChar char="§"/>
              <a:defRPr lang="en-US" sz="2800" dirty="0" smtClean="0"/>
            </a:lvl1pPr>
            <a:lvl2pPr marL="685800" indent="-228600">
              <a:buClr>
                <a:srgbClr val="2D3D54"/>
              </a:buClr>
              <a:buFont typeface="Arial" panose="020B0604020202020204" pitchFamily="34" charset="0"/>
              <a:buChar char="–"/>
              <a:defRPr lang="en-US" sz="2400" dirty="0" smtClean="0"/>
            </a:lvl2pPr>
            <a:lvl3pPr marL="1143000" indent="-228600">
              <a:buClr>
                <a:srgbClr val="2D3D54"/>
              </a:buClr>
              <a:buFont typeface="Wingdings" panose="05000000000000000000" pitchFamily="2" charset="2"/>
              <a:buChar char="§"/>
              <a:defRPr lang="en-US" sz="2000" dirty="0" smtClean="0"/>
            </a:lvl3pPr>
            <a:lvl4pPr marL="1600200" indent="-228600">
              <a:buClr>
                <a:srgbClr val="2D3D54"/>
              </a:buClr>
              <a:buFont typeface="Arial" panose="020B0604020202020204" pitchFamily="34" charset="0"/>
              <a:buChar char="–"/>
              <a:defRPr lang="en-US" sz="1800" dirty="0" smtClean="0"/>
            </a:lvl4pPr>
            <a:lvl5pPr marL="2057400" indent="-228600">
              <a:buClr>
                <a:srgbClr val="2D3D54"/>
              </a:buClr>
              <a:buFont typeface="Wingdings" panose="05000000000000000000" pitchFamily="2" charset="2"/>
              <a:buChar char="§"/>
              <a:defRPr lang="en-US" sz="18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405719"/>
            <a:ext cx="5181600" cy="4771244"/>
          </a:xfrm>
        </p:spPr>
        <p:txBody>
          <a:bodyPr>
            <a:normAutofit/>
          </a:bodyPr>
          <a:lstStyle>
            <a:lvl1pPr marL="228600" indent="-228600">
              <a:buClr>
                <a:srgbClr val="2D3D54"/>
              </a:buClr>
              <a:buFont typeface="Wingdings" panose="05000000000000000000" pitchFamily="2" charset="2"/>
              <a:buChar char="§"/>
              <a:defRPr sz="2800"/>
            </a:lvl1pPr>
            <a:lvl2pPr marL="685800" indent="-228600">
              <a:buClr>
                <a:srgbClr val="2D3D54"/>
              </a:buClr>
              <a:buFont typeface="Arial" panose="020B0604020202020204" pitchFamily="34" charset="0"/>
              <a:buChar char="–"/>
              <a:defRPr sz="2400"/>
            </a:lvl2pPr>
            <a:lvl3pPr marL="1143000" indent="-228600">
              <a:buClr>
                <a:srgbClr val="2D3D54"/>
              </a:buClr>
              <a:buFont typeface="Wingdings" panose="05000000000000000000" pitchFamily="2" charset="2"/>
              <a:buChar char="§"/>
              <a:defRPr sz="2000"/>
            </a:lvl3pPr>
            <a:lvl4pPr marL="1600200" indent="-228600">
              <a:buClr>
                <a:srgbClr val="2D3D54"/>
              </a:buClr>
              <a:buFont typeface="Arial" panose="020B0604020202020204" pitchFamily="34" charset="0"/>
              <a:buChar char="–"/>
              <a:defRPr sz="1800"/>
            </a:lvl4pPr>
            <a:lvl5pPr marL="2057400" indent="-228600">
              <a:buClr>
                <a:srgbClr val="2D3D54"/>
              </a:buClr>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E617FB-8185-974E-8BF9-AD669BD63726}"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A7FD7-D788-5C4F-8784-060411599E56}" type="slidenum">
              <a:rPr lang="en-US" smtClean="0"/>
              <a:t>‹#›</a:t>
            </a:fld>
            <a:endParaRPr lang="en-US"/>
          </a:p>
        </p:txBody>
      </p:sp>
      <p:sp>
        <p:nvSpPr>
          <p:cNvPr id="8" name="Title 1"/>
          <p:cNvSpPr>
            <a:spLocks noGrp="1"/>
          </p:cNvSpPr>
          <p:nvPr>
            <p:ph type="title"/>
          </p:nvPr>
        </p:nvSpPr>
        <p:spPr>
          <a:xfrm>
            <a:off x="838200" y="365126"/>
            <a:ext cx="10515600" cy="603866"/>
          </a:xfrm>
        </p:spPr>
        <p:txBody>
          <a:bodyPr/>
          <a:lstStyle>
            <a:lvl1pPr>
              <a:defRPr sz="4000" b="1">
                <a:solidFill>
                  <a:srgbClr val="2D3D5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4350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839788" y="1325077"/>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148989"/>
            <a:ext cx="5157787" cy="4040674"/>
          </a:xfrm>
        </p:spPr>
        <p:txBody>
          <a:bodyPr>
            <a:normAutofit/>
          </a:bodyPr>
          <a:lstStyle>
            <a:lvl1pPr marL="228600" indent="-228600">
              <a:buClr>
                <a:srgbClr val="2D3D54"/>
              </a:buClr>
              <a:buFont typeface="Wingdings" panose="05000000000000000000" pitchFamily="2" charset="2"/>
              <a:buChar char="§"/>
              <a:defRPr sz="2800"/>
            </a:lvl1pPr>
            <a:lvl2pPr marL="685800" indent="-228600">
              <a:buClr>
                <a:srgbClr val="2D3D54"/>
              </a:buClr>
              <a:buFont typeface="Arial" panose="020B0604020202020204" pitchFamily="34" charset="0"/>
              <a:buChar char="–"/>
              <a:defRPr sz="2400"/>
            </a:lvl2pPr>
            <a:lvl3pPr marL="1143000" indent="-228600">
              <a:buClr>
                <a:srgbClr val="2D3D54"/>
              </a:buClr>
              <a:buFont typeface="Wingdings" panose="05000000000000000000" pitchFamily="2" charset="2"/>
              <a:buChar char="§"/>
              <a:defRPr sz="2000"/>
            </a:lvl3pPr>
            <a:lvl4pPr marL="1600200" indent="-228600">
              <a:buClr>
                <a:srgbClr val="2D3D54"/>
              </a:buClr>
              <a:buFont typeface="Arial" panose="020B0604020202020204" pitchFamily="34" charset="0"/>
              <a:buChar char="–"/>
              <a:defRPr sz="1800"/>
            </a:lvl4pPr>
            <a:lvl5pPr marL="2057400" indent="-228600">
              <a:buClr>
                <a:srgbClr val="2D3D54"/>
              </a:buClr>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325077"/>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148989"/>
            <a:ext cx="5183188" cy="4040674"/>
          </a:xfrm>
        </p:spPr>
        <p:txBody>
          <a:bodyPr>
            <a:normAutofit/>
          </a:bodyPr>
          <a:lstStyle>
            <a:lvl1pPr marL="228600" indent="-228600">
              <a:buClr>
                <a:srgbClr val="2D3D54"/>
              </a:buClr>
              <a:buFont typeface="Wingdings" panose="05000000000000000000" pitchFamily="2" charset="2"/>
              <a:buChar char="§"/>
              <a:defRPr sz="2800"/>
            </a:lvl1pPr>
            <a:lvl2pPr marL="685800" indent="-228600">
              <a:buClr>
                <a:srgbClr val="2D3D54"/>
              </a:buClr>
              <a:buFont typeface="Arial" panose="020B0604020202020204" pitchFamily="34" charset="0"/>
              <a:buChar char="–"/>
              <a:defRPr sz="2400"/>
            </a:lvl2pPr>
            <a:lvl3pPr marL="1143000" indent="-228600">
              <a:buClr>
                <a:srgbClr val="2D3D54"/>
              </a:buClr>
              <a:buFont typeface="Wingdings" panose="05000000000000000000" pitchFamily="2" charset="2"/>
              <a:buChar char="§"/>
              <a:defRPr sz="2000"/>
            </a:lvl3pPr>
            <a:lvl4pPr marL="1600200" indent="-228600">
              <a:buClr>
                <a:srgbClr val="2D3D54"/>
              </a:buClr>
              <a:buFont typeface="Arial" panose="020B0604020202020204" pitchFamily="34" charset="0"/>
              <a:buChar char="–"/>
              <a:defRPr sz="1800"/>
            </a:lvl4pPr>
            <a:lvl5pPr marL="2057400" indent="-228600">
              <a:buClr>
                <a:srgbClr val="2D3D54"/>
              </a:buClr>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E617FB-8185-974E-8BF9-AD669BD63726}"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A7FD7-D788-5C4F-8784-060411599E56}" type="slidenum">
              <a:rPr lang="en-US" smtClean="0"/>
              <a:t>‹#›</a:t>
            </a:fld>
            <a:endParaRPr lang="en-US"/>
          </a:p>
        </p:txBody>
      </p:sp>
      <p:sp>
        <p:nvSpPr>
          <p:cNvPr id="10" name="Title 1"/>
          <p:cNvSpPr>
            <a:spLocks noGrp="1"/>
          </p:cNvSpPr>
          <p:nvPr>
            <p:ph type="title"/>
          </p:nvPr>
        </p:nvSpPr>
        <p:spPr>
          <a:xfrm>
            <a:off x="838200" y="365126"/>
            <a:ext cx="10515600" cy="603866"/>
          </a:xfrm>
        </p:spPr>
        <p:txBody>
          <a:bodyPr/>
          <a:lstStyle>
            <a:lvl1pPr>
              <a:defRPr sz="4000" b="1">
                <a:solidFill>
                  <a:srgbClr val="2D3D5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13918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14E617FB-8185-974E-8BF9-AD669BD63726}"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A7FD7-D788-5C4F-8784-060411599E56}" type="slidenum">
              <a:rPr lang="en-US" smtClean="0"/>
              <a:t>‹#›</a:t>
            </a:fld>
            <a:endParaRPr lang="en-US"/>
          </a:p>
        </p:txBody>
      </p:sp>
      <p:sp>
        <p:nvSpPr>
          <p:cNvPr id="10" name="Title 1"/>
          <p:cNvSpPr>
            <a:spLocks noGrp="1"/>
          </p:cNvSpPr>
          <p:nvPr>
            <p:ph type="title"/>
          </p:nvPr>
        </p:nvSpPr>
        <p:spPr>
          <a:xfrm>
            <a:off x="838200" y="365126"/>
            <a:ext cx="10515600" cy="603866"/>
          </a:xfrm>
        </p:spPr>
        <p:txBody>
          <a:bodyPr/>
          <a:lstStyle>
            <a:lvl1pPr>
              <a:defRPr sz="4000" b="1">
                <a:solidFill>
                  <a:srgbClr val="2D3D5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56456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617FB-8185-974E-8BF9-AD669BD63726}"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A7FD7-D788-5C4F-8784-060411599E56}" type="slidenum">
              <a:rPr lang="en-US" smtClean="0"/>
              <a:t>‹#›</a:t>
            </a:fld>
            <a:endParaRPr lang="en-US"/>
          </a:p>
        </p:txBody>
      </p:sp>
    </p:spTree>
    <p:extLst>
      <p:ext uri="{BB962C8B-B14F-4D97-AF65-F5344CB8AC3E}">
        <p14:creationId xmlns:p14="http://schemas.microsoft.com/office/powerpoint/2010/main" val="878197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4000">
                <a:solidFill>
                  <a:srgbClr val="2D3D5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normAutofit/>
          </a:bodyPr>
          <a:lstStyle>
            <a:lvl1pPr>
              <a:buClr>
                <a:srgbClr val="2D3D54"/>
              </a:buClr>
              <a:defRPr sz="2800"/>
            </a:lvl1pPr>
            <a:lvl2pPr>
              <a:buClr>
                <a:srgbClr val="2D3D54"/>
              </a:buClr>
              <a:defRPr sz="2400"/>
            </a:lvl2pPr>
            <a:lvl3pPr>
              <a:buClr>
                <a:srgbClr val="2D3D54"/>
              </a:buClr>
              <a:defRPr sz="2000"/>
            </a:lvl3pPr>
            <a:lvl4pPr>
              <a:buClr>
                <a:srgbClr val="2D3D54"/>
              </a:buClr>
              <a:defRPr sz="1800"/>
            </a:lvl4pPr>
            <a:lvl5pPr>
              <a:buClr>
                <a:srgbClr val="2D3D54"/>
              </a:buCl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617FB-8185-974E-8BF9-AD669BD63726}"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A7FD7-D788-5C4F-8784-060411599E56}" type="slidenum">
              <a:rPr lang="en-US" smtClean="0"/>
              <a:t>‹#›</a:t>
            </a:fld>
            <a:endParaRPr lang="en-US"/>
          </a:p>
        </p:txBody>
      </p:sp>
    </p:spTree>
    <p:extLst>
      <p:ext uri="{BB962C8B-B14F-4D97-AF65-F5344CB8AC3E}">
        <p14:creationId xmlns:p14="http://schemas.microsoft.com/office/powerpoint/2010/main" val="6659114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4000">
                <a:solidFill>
                  <a:srgbClr val="2D3D54"/>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617FB-8185-974E-8BF9-AD669BD63726}"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A7FD7-D788-5C4F-8784-060411599E56}" type="slidenum">
              <a:rPr lang="en-US" smtClean="0"/>
              <a:t>‹#›</a:t>
            </a:fld>
            <a:endParaRPr lang="en-US"/>
          </a:p>
        </p:txBody>
      </p:sp>
    </p:spTree>
    <p:extLst>
      <p:ext uri="{BB962C8B-B14F-4D97-AF65-F5344CB8AC3E}">
        <p14:creationId xmlns:p14="http://schemas.microsoft.com/office/powerpoint/2010/main" val="14360690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038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419367"/>
            <a:ext cx="10515600" cy="47575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617FB-8185-974E-8BF9-AD669BD63726}"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5165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A7FD7-D788-5C4F-8784-060411599E56}" type="slidenum">
              <a:rPr lang="en-US" smtClean="0"/>
              <a:t>‹#›</a:t>
            </a:fld>
            <a:endParaRPr lang="en-US"/>
          </a:p>
        </p:txBody>
      </p:sp>
    </p:spTree>
    <p:extLst>
      <p:ext uri="{BB962C8B-B14F-4D97-AF65-F5344CB8AC3E}">
        <p14:creationId xmlns:p14="http://schemas.microsoft.com/office/powerpoint/2010/main" val="7554030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2D3D54"/>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D3D54"/>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D3D5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D3D5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D3D5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D3D54"/>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eyemedvisioncare.com/locato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95454"/>
            <a:ext cx="9144000" cy="2387600"/>
          </a:xfrm>
        </p:spPr>
        <p:txBody>
          <a:bodyPr/>
          <a:lstStyle/>
          <a:p>
            <a:r>
              <a:rPr lang="en-US" dirty="0" smtClean="0"/>
              <a:t>2018 Annual Enrollment</a:t>
            </a:r>
            <a:endParaRPr lang="en-US" dirty="0"/>
          </a:p>
        </p:txBody>
      </p:sp>
      <p:sp>
        <p:nvSpPr>
          <p:cNvPr id="5" name="Subtitle 4"/>
          <p:cNvSpPr>
            <a:spLocks noGrp="1"/>
          </p:cNvSpPr>
          <p:nvPr>
            <p:ph type="subTitle" idx="1"/>
          </p:nvPr>
        </p:nvSpPr>
        <p:spPr/>
        <p:txBody>
          <a:bodyPr/>
          <a:lstStyle/>
          <a:p>
            <a:r>
              <a:rPr lang="en-US" dirty="0" smtClean="0"/>
              <a:t>For active employees: October 16 – 27</a:t>
            </a:r>
            <a:endParaRPr lang="en-US" dirty="0"/>
          </a:p>
        </p:txBody>
      </p:sp>
    </p:spTree>
    <p:extLst>
      <p:ext uri="{BB962C8B-B14F-4D97-AF65-F5344CB8AC3E}">
        <p14:creationId xmlns:p14="http://schemas.microsoft.com/office/powerpoint/2010/main" val="1423374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Enrollment Meetings</a:t>
            </a:r>
            <a:endParaRPr lang="en-US" dirty="0"/>
          </a:p>
        </p:txBody>
      </p:sp>
      <p:sp>
        <p:nvSpPr>
          <p:cNvPr id="3" name="Content Placeholder 2"/>
          <p:cNvSpPr>
            <a:spLocks noGrp="1"/>
          </p:cNvSpPr>
          <p:nvPr>
            <p:ph idx="1"/>
          </p:nvPr>
        </p:nvSpPr>
        <p:spPr/>
        <p:txBody>
          <a:bodyPr>
            <a:normAutofit/>
          </a:bodyPr>
          <a:lstStyle/>
          <a:p>
            <a:r>
              <a:rPr lang="en-US" sz="2900" dirty="0" smtClean="0"/>
              <a:t>October 9</a:t>
            </a:r>
            <a:r>
              <a:rPr lang="en-US" sz="2900" baseline="30000" dirty="0" smtClean="0"/>
              <a:t>th</a:t>
            </a:r>
            <a:r>
              <a:rPr lang="en-US" sz="2900" dirty="0" smtClean="0"/>
              <a:t> – 9am Plaza Room/Administrative Center</a:t>
            </a:r>
          </a:p>
          <a:p>
            <a:r>
              <a:rPr lang="en-US" sz="2900" dirty="0" smtClean="0"/>
              <a:t>October 11</a:t>
            </a:r>
            <a:r>
              <a:rPr lang="en-US" sz="2900" baseline="30000" dirty="0" smtClean="0"/>
              <a:t>th</a:t>
            </a:r>
            <a:r>
              <a:rPr lang="en-US" sz="2900" dirty="0" smtClean="0"/>
              <a:t> – 9:30am Theatre A/School of Medicine</a:t>
            </a:r>
          </a:p>
          <a:p>
            <a:r>
              <a:rPr lang="en-US" sz="2900" dirty="0" smtClean="0"/>
              <a:t>October 12</a:t>
            </a:r>
            <a:r>
              <a:rPr lang="en-US" sz="2900" baseline="30000" dirty="0" smtClean="0"/>
              <a:t>th</a:t>
            </a:r>
            <a:r>
              <a:rPr lang="en-US" sz="2900" dirty="0" smtClean="0"/>
              <a:t> – 1:30pm Room 4301/Health Science </a:t>
            </a:r>
            <a:r>
              <a:rPr lang="en-US" sz="2900" dirty="0" err="1" smtClean="0"/>
              <a:t>Bldg</a:t>
            </a:r>
            <a:endParaRPr lang="en-US" sz="2900" dirty="0" smtClean="0"/>
          </a:p>
          <a:p>
            <a:r>
              <a:rPr lang="en-US" sz="2900" dirty="0" smtClean="0"/>
              <a:t>October 13</a:t>
            </a:r>
            <a:r>
              <a:rPr lang="en-US" sz="2900" baseline="30000" dirty="0" smtClean="0"/>
              <a:t>th</a:t>
            </a:r>
            <a:r>
              <a:rPr lang="en-US" sz="2900" dirty="0" smtClean="0"/>
              <a:t> – 10:30am Plaza Room/Administrative Center</a:t>
            </a:r>
            <a:endParaRPr lang="en-US" sz="2900" dirty="0"/>
          </a:p>
        </p:txBody>
      </p:sp>
    </p:spTree>
    <p:extLst>
      <p:ext uri="{BB962C8B-B14F-4D97-AF65-F5344CB8AC3E}">
        <p14:creationId xmlns:p14="http://schemas.microsoft.com/office/powerpoint/2010/main" val="3760962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072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What is Annual Enrollment? Active enrollment?</a:t>
            </a:r>
            <a:endParaRPr lang="en-US" sz="3600" dirty="0"/>
          </a:p>
        </p:txBody>
      </p:sp>
      <p:sp>
        <p:nvSpPr>
          <p:cNvPr id="5" name="Content Placeholder 4"/>
          <p:cNvSpPr>
            <a:spLocks noGrp="1"/>
          </p:cNvSpPr>
          <p:nvPr>
            <p:ph idx="1"/>
          </p:nvPr>
        </p:nvSpPr>
        <p:spPr/>
        <p:txBody>
          <a:bodyPr/>
          <a:lstStyle/>
          <a:p>
            <a:r>
              <a:rPr lang="en-US" dirty="0"/>
              <a:t>The period of time during which faculty, staff, and other eligible parties are able to make changes to their insurance plan elections*</a:t>
            </a:r>
          </a:p>
          <a:p>
            <a:r>
              <a:rPr lang="en-US" dirty="0"/>
              <a:t>Generally, two weeks each fall; this year:</a:t>
            </a:r>
          </a:p>
          <a:p>
            <a:pPr lvl="1"/>
            <a:r>
              <a:rPr lang="en-US" dirty="0"/>
              <a:t>October </a:t>
            </a:r>
            <a:r>
              <a:rPr lang="en-US" dirty="0" smtClean="0"/>
              <a:t>16 </a:t>
            </a:r>
            <a:r>
              <a:rPr lang="en-US" dirty="0"/>
              <a:t>– </a:t>
            </a:r>
            <a:r>
              <a:rPr lang="en-US" dirty="0" smtClean="0"/>
              <a:t>27 </a:t>
            </a:r>
            <a:r>
              <a:rPr lang="en-US" dirty="0"/>
              <a:t>for faculty and staff</a:t>
            </a:r>
          </a:p>
          <a:p>
            <a:pPr lvl="1"/>
            <a:r>
              <a:rPr lang="en-US" dirty="0"/>
              <a:t>October </a:t>
            </a:r>
            <a:r>
              <a:rPr lang="en-US" dirty="0" smtClean="0"/>
              <a:t>30 </a:t>
            </a:r>
            <a:r>
              <a:rPr lang="en-US" dirty="0"/>
              <a:t>– </a:t>
            </a:r>
            <a:r>
              <a:rPr lang="en-US" dirty="0" smtClean="0"/>
              <a:t>November 10 </a:t>
            </a:r>
            <a:r>
              <a:rPr lang="en-US" dirty="0"/>
              <a:t>for retirees** </a:t>
            </a:r>
          </a:p>
          <a:p>
            <a:endParaRPr lang="en-US" dirty="0"/>
          </a:p>
        </p:txBody>
      </p:sp>
      <p:sp>
        <p:nvSpPr>
          <p:cNvPr id="6" name="TextBox 5"/>
          <p:cNvSpPr txBox="1"/>
          <p:nvPr/>
        </p:nvSpPr>
        <p:spPr>
          <a:xfrm>
            <a:off x="838200" y="5808719"/>
            <a:ext cx="9829800" cy="684803"/>
          </a:xfrm>
          <a:prstGeom prst="rect">
            <a:avLst/>
          </a:prstGeom>
          <a:noFill/>
        </p:spPr>
        <p:txBody>
          <a:bodyPr wrap="square" rtlCol="0">
            <a:spAutoFit/>
          </a:bodyPr>
          <a:lstStyle/>
          <a:p>
            <a:pPr>
              <a:spcAft>
                <a:spcPts val="300"/>
              </a:spcAft>
            </a:pPr>
            <a:r>
              <a:rPr lang="en-US" sz="1200" dirty="0" smtClean="0"/>
              <a:t>* Some changes may be made outside of Annual Enrollment if you have experienced an eligible family status change.</a:t>
            </a:r>
          </a:p>
          <a:p>
            <a:r>
              <a:rPr lang="en-US" sz="1200" dirty="0" smtClean="0"/>
              <a:t>** Retirees are not eligible for some things discussed in this presentation, such as a pre-tax premium and some decision-making tools geared for employees’ insurance options. Retirees will receive their own decision-making guides and forms in the mail in October.</a:t>
            </a:r>
            <a:endParaRPr lang="en-US" sz="1200" dirty="0"/>
          </a:p>
        </p:txBody>
      </p:sp>
    </p:spTree>
    <p:extLst>
      <p:ext uri="{BB962C8B-B14F-4D97-AF65-F5344CB8AC3E}">
        <p14:creationId xmlns:p14="http://schemas.microsoft.com/office/powerpoint/2010/main" val="751046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What’s different this year?</a:t>
            </a:r>
            <a:endParaRPr lang="en-US" dirty="0"/>
          </a:p>
        </p:txBody>
      </p:sp>
      <p:sp>
        <p:nvSpPr>
          <p:cNvPr id="8" name="Content Placeholder 7"/>
          <p:cNvSpPr>
            <a:spLocks noGrp="1"/>
          </p:cNvSpPr>
          <p:nvPr>
            <p:ph sz="half" idx="2"/>
          </p:nvPr>
        </p:nvSpPr>
        <p:spPr/>
        <p:txBody>
          <a:bodyPr>
            <a:normAutofit fontScale="92500" lnSpcReduction="10000"/>
          </a:bodyPr>
          <a:lstStyle/>
          <a:p>
            <a:r>
              <a:rPr lang="en-US" dirty="0" smtClean="0"/>
              <a:t>Emergency room copay</a:t>
            </a:r>
          </a:p>
          <a:p>
            <a:pPr lvl="1"/>
            <a:r>
              <a:rPr lang="en-US" dirty="0" smtClean="0"/>
              <a:t>$250/visit on Custom Network</a:t>
            </a:r>
          </a:p>
          <a:p>
            <a:pPr lvl="1"/>
            <a:r>
              <a:rPr lang="en-US" dirty="0" smtClean="0"/>
              <a:t>$250/visit after deductible on PPO</a:t>
            </a:r>
          </a:p>
          <a:p>
            <a:r>
              <a:rPr lang="en-US" dirty="0" smtClean="0"/>
              <a:t>Tiered </a:t>
            </a:r>
            <a:r>
              <a:rPr lang="en-US" dirty="0"/>
              <a:t>PPO feature in Kansas City</a:t>
            </a:r>
          </a:p>
          <a:p>
            <a:r>
              <a:rPr lang="en-US" dirty="0" smtClean="0"/>
              <a:t>Limits for HSA increase</a:t>
            </a:r>
          </a:p>
          <a:p>
            <a:pPr lvl="1"/>
            <a:r>
              <a:rPr lang="en-US" dirty="0" smtClean="0"/>
              <a:t>Self $3,450</a:t>
            </a:r>
          </a:p>
          <a:p>
            <a:pPr lvl="1"/>
            <a:r>
              <a:rPr lang="en-US" dirty="0" smtClean="0"/>
              <a:t>Family $6,900</a:t>
            </a:r>
            <a:endParaRPr lang="en-US" dirty="0"/>
          </a:p>
          <a:p>
            <a:r>
              <a:rPr lang="en-US" dirty="0" smtClean="0"/>
              <a:t>Limits for FSA-Health increase</a:t>
            </a:r>
          </a:p>
          <a:p>
            <a:pPr lvl="1"/>
            <a:r>
              <a:rPr lang="en-US" dirty="0" smtClean="0"/>
              <a:t>$2,600</a:t>
            </a:r>
          </a:p>
        </p:txBody>
      </p:sp>
      <p:sp>
        <p:nvSpPr>
          <p:cNvPr id="9" name="Text Placeholder 8"/>
          <p:cNvSpPr>
            <a:spLocks noGrp="1"/>
          </p:cNvSpPr>
          <p:nvPr>
            <p:ph type="body" sz="quarter" idx="3"/>
          </p:nvPr>
        </p:nvSpPr>
        <p:spPr/>
        <p:txBody>
          <a:bodyPr/>
          <a:lstStyle/>
          <a:p>
            <a:r>
              <a:rPr lang="en-US" dirty="0" smtClean="0"/>
              <a:t>What’s the same?</a:t>
            </a:r>
            <a:endParaRPr lang="en-US" dirty="0"/>
          </a:p>
        </p:txBody>
      </p:sp>
      <p:sp>
        <p:nvSpPr>
          <p:cNvPr id="10" name="Content Placeholder 9"/>
          <p:cNvSpPr>
            <a:spLocks noGrp="1"/>
          </p:cNvSpPr>
          <p:nvPr>
            <p:ph sz="quarter" idx="4"/>
          </p:nvPr>
        </p:nvSpPr>
        <p:spPr>
          <a:xfrm>
            <a:off x="6170612" y="2148989"/>
            <a:ext cx="5183188" cy="4040674"/>
          </a:xfrm>
        </p:spPr>
        <p:txBody>
          <a:bodyPr/>
          <a:lstStyle/>
          <a:p>
            <a:pPr marL="285750" lvl="0" indent="-285750">
              <a:lnSpc>
                <a:spcPct val="100000"/>
              </a:lnSpc>
              <a:spcBef>
                <a:spcPts val="0"/>
              </a:spcBef>
              <a:spcAft>
                <a:spcPts val="600"/>
              </a:spcAft>
              <a:buClr>
                <a:schemeClr val="accent2"/>
              </a:buClr>
              <a:defRPr/>
            </a:pPr>
            <a:r>
              <a:rPr lang="en-US" dirty="0" smtClean="0">
                <a:cs typeface="Lucida Sans Unicode"/>
              </a:rPr>
              <a:t>Active </a:t>
            </a:r>
            <a:r>
              <a:rPr lang="en-US" dirty="0">
                <a:cs typeface="Lucida Sans Unicode"/>
              </a:rPr>
              <a:t>enrollment</a:t>
            </a:r>
          </a:p>
          <a:p>
            <a:pPr marL="285750" lvl="0" indent="-285750">
              <a:lnSpc>
                <a:spcPct val="100000"/>
              </a:lnSpc>
              <a:spcBef>
                <a:spcPts val="0"/>
              </a:spcBef>
              <a:spcAft>
                <a:spcPts val="600"/>
              </a:spcAft>
              <a:buClr>
                <a:schemeClr val="accent2"/>
              </a:buClr>
              <a:defRPr/>
            </a:pPr>
            <a:r>
              <a:rPr lang="en-US" dirty="0">
                <a:cs typeface="Lucida Sans Unicode"/>
              </a:rPr>
              <a:t>HSA money from the </a:t>
            </a:r>
            <a:r>
              <a:rPr lang="en-US" dirty="0" smtClean="0">
                <a:cs typeface="Lucida Sans Unicode"/>
              </a:rPr>
              <a:t>University</a:t>
            </a:r>
          </a:p>
          <a:p>
            <a:pPr marL="285750" lvl="0" indent="-285750">
              <a:lnSpc>
                <a:spcPct val="100000"/>
              </a:lnSpc>
              <a:spcBef>
                <a:spcPts val="0"/>
              </a:spcBef>
              <a:spcAft>
                <a:spcPts val="600"/>
              </a:spcAft>
              <a:buClr>
                <a:schemeClr val="accent2"/>
              </a:buClr>
              <a:defRPr/>
            </a:pPr>
            <a:r>
              <a:rPr lang="en-US" dirty="0" smtClean="0">
                <a:cs typeface="Lucida Sans Unicode"/>
              </a:rPr>
              <a:t>Tobacco free premium discount</a:t>
            </a:r>
          </a:p>
          <a:p>
            <a:pPr marL="285750" lvl="0" indent="-285750">
              <a:lnSpc>
                <a:spcPct val="100000"/>
              </a:lnSpc>
              <a:spcBef>
                <a:spcPts val="0"/>
              </a:spcBef>
              <a:spcAft>
                <a:spcPts val="600"/>
              </a:spcAft>
              <a:buClr>
                <a:schemeClr val="accent2"/>
              </a:buClr>
              <a:defRPr/>
            </a:pPr>
            <a:r>
              <a:rPr lang="en-US" dirty="0" smtClean="0">
                <a:cs typeface="Lucida Sans Unicode"/>
              </a:rPr>
              <a:t>Wellness Incentive	</a:t>
            </a:r>
            <a:endParaRPr lang="en-US" dirty="0">
              <a:cs typeface="Lucida Sans Unicode"/>
            </a:endParaRPr>
          </a:p>
          <a:p>
            <a:endParaRPr lang="en-US" dirty="0"/>
          </a:p>
        </p:txBody>
      </p:sp>
      <p:sp>
        <p:nvSpPr>
          <p:cNvPr id="6" name="Title 5"/>
          <p:cNvSpPr>
            <a:spLocks noGrp="1"/>
          </p:cNvSpPr>
          <p:nvPr>
            <p:ph type="title"/>
          </p:nvPr>
        </p:nvSpPr>
        <p:spPr/>
        <p:txBody>
          <a:bodyPr/>
          <a:lstStyle/>
          <a:p>
            <a:r>
              <a:rPr lang="en-US" dirty="0" smtClean="0"/>
              <a:t>Medical insurance, continued</a:t>
            </a:r>
            <a:endParaRPr lang="en-US" dirty="0"/>
          </a:p>
        </p:txBody>
      </p:sp>
    </p:spTree>
    <p:extLst>
      <p:ext uri="{BB962C8B-B14F-4D97-AF65-F5344CB8AC3E}">
        <p14:creationId xmlns:p14="http://schemas.microsoft.com/office/powerpoint/2010/main" val="1296502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insurance options &amp; premiums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1132034"/>
              </p:ext>
            </p:extLst>
          </p:nvPr>
        </p:nvGraphicFramePr>
        <p:xfrm>
          <a:off x="838200" y="1073613"/>
          <a:ext cx="9843655" cy="5334000"/>
        </p:xfrm>
        <a:graphic>
          <a:graphicData uri="http://schemas.openxmlformats.org/drawingml/2006/table">
            <a:tbl>
              <a:tblPr firstRow="1" bandRow="1">
                <a:tableStyleId>{0660B408-B3CF-4A94-85FC-2B1E0A45F4A2}</a:tableStyleId>
              </a:tblPr>
              <a:tblGrid>
                <a:gridCol w="4261789">
                  <a:extLst>
                    <a:ext uri="{9D8B030D-6E8A-4147-A177-3AD203B41FA5}">
                      <a16:colId xmlns:a16="http://schemas.microsoft.com/office/drawing/2014/main" val="2686491851"/>
                    </a:ext>
                  </a:extLst>
                </a:gridCol>
                <a:gridCol w="1860622">
                  <a:extLst>
                    <a:ext uri="{9D8B030D-6E8A-4147-A177-3AD203B41FA5}">
                      <a16:colId xmlns:a16="http://schemas.microsoft.com/office/drawing/2014/main" val="3473524359"/>
                    </a:ext>
                  </a:extLst>
                </a:gridCol>
                <a:gridCol w="1860622">
                  <a:extLst>
                    <a:ext uri="{9D8B030D-6E8A-4147-A177-3AD203B41FA5}">
                      <a16:colId xmlns:a16="http://schemas.microsoft.com/office/drawing/2014/main" val="1532525240"/>
                    </a:ext>
                  </a:extLst>
                </a:gridCol>
                <a:gridCol w="1860622">
                  <a:extLst>
                    <a:ext uri="{9D8B030D-6E8A-4147-A177-3AD203B41FA5}">
                      <a16:colId xmlns:a16="http://schemas.microsoft.com/office/drawing/2014/main" val="269443958"/>
                    </a:ext>
                  </a:extLst>
                </a:gridCol>
              </a:tblGrid>
              <a:tr h="250378">
                <a:tc>
                  <a:txBody>
                    <a:bodyPr/>
                    <a:lstStyle/>
                    <a:p>
                      <a:endParaRPr lang="en-US" sz="1400" dirty="0"/>
                    </a:p>
                  </a:txBody>
                  <a:tcPr>
                    <a:solidFill>
                      <a:schemeClr val="tx2"/>
                    </a:solidFill>
                  </a:tcPr>
                </a:tc>
                <a:tc>
                  <a:txBody>
                    <a:bodyPr/>
                    <a:lstStyle/>
                    <a:p>
                      <a:r>
                        <a:rPr lang="en-US" sz="1400" dirty="0" smtClean="0"/>
                        <a:t>Coverage level</a:t>
                      </a:r>
                      <a:endParaRPr lang="en-US" sz="1400" dirty="0"/>
                    </a:p>
                  </a:txBody>
                  <a:tcPr>
                    <a:solidFill>
                      <a:schemeClr val="tx2"/>
                    </a:solidFill>
                  </a:tcPr>
                </a:tc>
                <a:tc gridSpan="2">
                  <a:txBody>
                    <a:bodyPr/>
                    <a:lstStyle/>
                    <a:p>
                      <a:pPr algn="ctr"/>
                      <a:r>
                        <a:rPr lang="en-US" sz="1400" dirty="0" smtClean="0">
                          <a:solidFill>
                            <a:schemeClr val="bg1"/>
                          </a:solidFill>
                        </a:rPr>
                        <a:t>You Pay (monthly premium)</a:t>
                      </a:r>
                      <a:endParaRPr lang="en-US" sz="1400" dirty="0">
                        <a:solidFill>
                          <a:schemeClr val="bg1"/>
                        </a:solidFill>
                      </a:endParaRPr>
                    </a:p>
                  </a:txBody>
                  <a:tcPr>
                    <a:solidFill>
                      <a:schemeClr val="tx2"/>
                    </a:solidFill>
                  </a:tcPr>
                </a:tc>
                <a:tc hMerge="1">
                  <a:txBody>
                    <a:bodyPr/>
                    <a:lstStyle/>
                    <a:p>
                      <a:endParaRPr lang="en-US" dirty="0"/>
                    </a:p>
                  </a:txBody>
                  <a:tcPr>
                    <a:solidFill>
                      <a:schemeClr val="tx2"/>
                    </a:solidFill>
                  </a:tcPr>
                </a:tc>
                <a:extLst>
                  <a:ext uri="{0D108BD9-81ED-4DB2-BD59-A6C34878D82A}">
                    <a16:rowId xmlns:a16="http://schemas.microsoft.com/office/drawing/2014/main" val="1359203307"/>
                  </a:ext>
                </a:extLst>
              </a:tr>
              <a:tr h="250378">
                <a:tc>
                  <a:txBody>
                    <a:bodyPr/>
                    <a:lstStyle/>
                    <a:p>
                      <a:endParaRPr lang="en-US" sz="1400" dirty="0"/>
                    </a:p>
                  </a:txBody>
                  <a:tcPr>
                    <a:solidFill>
                      <a:schemeClr val="tx2"/>
                    </a:solidFill>
                  </a:tcPr>
                </a:tc>
                <a:tc>
                  <a:txBody>
                    <a:bodyPr/>
                    <a:lstStyle/>
                    <a:p>
                      <a:endParaRPr lang="en-US" sz="1400" dirty="0"/>
                    </a:p>
                  </a:txBody>
                  <a:tcPr>
                    <a:solidFill>
                      <a:schemeClr val="tx2"/>
                    </a:solidFill>
                  </a:tcPr>
                </a:tc>
                <a:tc>
                  <a:txBody>
                    <a:bodyPr/>
                    <a:lstStyle/>
                    <a:p>
                      <a:pPr algn="ctr"/>
                      <a:r>
                        <a:rPr lang="en-US" sz="1400" b="0" dirty="0" smtClean="0">
                          <a:solidFill>
                            <a:schemeClr val="bg1"/>
                          </a:solidFill>
                        </a:rPr>
                        <a:t>Tobacco Free</a:t>
                      </a:r>
                      <a:endParaRPr lang="en-US" sz="1400" b="0" dirty="0">
                        <a:solidFill>
                          <a:schemeClr val="bg1"/>
                        </a:solidFill>
                      </a:endParaRPr>
                    </a:p>
                  </a:txBody>
                  <a:tcPr>
                    <a:solidFill>
                      <a:schemeClr val="tx2"/>
                    </a:solidFill>
                  </a:tcPr>
                </a:tc>
                <a:tc>
                  <a:txBody>
                    <a:bodyPr/>
                    <a:lstStyle/>
                    <a:p>
                      <a:pPr algn="ctr"/>
                      <a:r>
                        <a:rPr lang="en-US" sz="1400" dirty="0" smtClean="0">
                          <a:solidFill>
                            <a:schemeClr val="bg1"/>
                          </a:solidFill>
                        </a:rPr>
                        <a:t>No</a:t>
                      </a:r>
                      <a:r>
                        <a:rPr lang="en-US" sz="1400" baseline="0" dirty="0" smtClean="0">
                          <a:solidFill>
                            <a:schemeClr val="bg1"/>
                          </a:solidFill>
                        </a:rPr>
                        <a:t> Discount</a:t>
                      </a:r>
                      <a:endParaRPr lang="en-US" sz="1400" dirty="0">
                        <a:solidFill>
                          <a:schemeClr val="bg1"/>
                        </a:solidFill>
                      </a:endParaRPr>
                    </a:p>
                  </a:txBody>
                  <a:tcPr>
                    <a:solidFill>
                      <a:schemeClr val="tx2"/>
                    </a:solidFill>
                  </a:tcPr>
                </a:tc>
                <a:extLst>
                  <a:ext uri="{0D108BD9-81ED-4DB2-BD59-A6C34878D82A}">
                    <a16:rowId xmlns:a16="http://schemas.microsoft.com/office/drawing/2014/main" val="4169774627"/>
                  </a:ext>
                </a:extLst>
              </a:tr>
              <a:tr h="212821">
                <a:tc rowSpan="4">
                  <a:txBody>
                    <a:bodyPr/>
                    <a:lstStyle/>
                    <a:p>
                      <a:r>
                        <a:rPr lang="en-US" sz="1400" b="1" dirty="0" smtClean="0"/>
                        <a:t>Healthy Savings Plan</a:t>
                      </a:r>
                    </a:p>
                    <a:p>
                      <a:pPr marL="285750" indent="-285750">
                        <a:buClr>
                          <a:schemeClr val="tx2"/>
                        </a:buClr>
                        <a:buFont typeface="Wingdings" panose="05000000000000000000" pitchFamily="2" charset="2"/>
                        <a:buChar char="§"/>
                      </a:pPr>
                      <a:r>
                        <a:rPr lang="en-US" sz="1100" b="0" dirty="0" smtClean="0"/>
                        <a:t>Lowest</a:t>
                      </a:r>
                      <a:r>
                        <a:rPr lang="en-US" sz="1100" b="0" baseline="0" dirty="0" smtClean="0"/>
                        <a:t> premium</a:t>
                      </a:r>
                    </a:p>
                    <a:p>
                      <a:pPr marL="285750" indent="-285750">
                        <a:buClr>
                          <a:schemeClr val="tx2"/>
                        </a:buClr>
                        <a:buFont typeface="Wingdings" panose="05000000000000000000" pitchFamily="2" charset="2"/>
                        <a:buChar char="§"/>
                      </a:pPr>
                      <a:r>
                        <a:rPr lang="en-US" sz="1100" b="0" baseline="0" dirty="0" smtClean="0"/>
                        <a:t>HSA w/ university contribution</a:t>
                      </a:r>
                    </a:p>
                    <a:p>
                      <a:pPr marL="285750" indent="-285750">
                        <a:buClr>
                          <a:schemeClr val="tx2"/>
                        </a:buClr>
                        <a:buFont typeface="Wingdings" panose="05000000000000000000" pitchFamily="2" charset="2"/>
                        <a:buChar char="§"/>
                      </a:pPr>
                      <a:r>
                        <a:rPr lang="en-US" sz="1100" b="0" baseline="0" dirty="0" smtClean="0"/>
                        <a:t>Combined medical and ℞ deductible</a:t>
                      </a:r>
                    </a:p>
                    <a:p>
                      <a:pPr marL="285750" indent="-285750">
                        <a:buClr>
                          <a:schemeClr val="tx2"/>
                        </a:buClr>
                        <a:buFont typeface="Wingdings" panose="05000000000000000000" pitchFamily="2" charset="2"/>
                        <a:buChar char="§"/>
                      </a:pPr>
                      <a:r>
                        <a:rPr lang="en-US" sz="1100" b="0" dirty="0" smtClean="0"/>
                        <a:t>Broad network</a:t>
                      </a:r>
                    </a:p>
                  </a:txBody>
                  <a:tcPr/>
                </a:tc>
                <a:tc>
                  <a:txBody>
                    <a:bodyPr/>
                    <a:lstStyle/>
                    <a:p>
                      <a:r>
                        <a:rPr lang="en-US" sz="1100" dirty="0" smtClean="0"/>
                        <a:t>Self</a:t>
                      </a:r>
                      <a:endParaRPr lang="en-US" sz="1100" dirty="0"/>
                    </a:p>
                  </a:txBody>
                  <a:tcPr anchor="ctr"/>
                </a:tc>
                <a:tc>
                  <a:txBody>
                    <a:bodyPr/>
                    <a:lstStyle/>
                    <a:p>
                      <a:pPr algn="ctr"/>
                      <a:r>
                        <a:rPr lang="en-US" sz="1100" dirty="0" smtClean="0">
                          <a:solidFill>
                            <a:schemeClr val="tx1"/>
                          </a:solidFill>
                        </a:rPr>
                        <a:t>$38</a:t>
                      </a:r>
                      <a:endParaRPr lang="en-US" sz="1100" dirty="0">
                        <a:solidFill>
                          <a:schemeClr val="tx1"/>
                        </a:solidFill>
                      </a:endParaRPr>
                    </a:p>
                  </a:txBody>
                  <a:tcPr anchor="ctr"/>
                </a:tc>
                <a:tc>
                  <a:txBody>
                    <a:bodyPr/>
                    <a:lstStyle/>
                    <a:p>
                      <a:pPr algn="ctr"/>
                      <a:r>
                        <a:rPr lang="en-US" sz="1100" dirty="0" smtClean="0">
                          <a:solidFill>
                            <a:schemeClr val="tx1"/>
                          </a:solidFill>
                        </a:rPr>
                        <a:t>$88</a:t>
                      </a:r>
                      <a:endParaRPr lang="en-US" sz="1100" dirty="0">
                        <a:solidFill>
                          <a:schemeClr val="tx1"/>
                        </a:solidFill>
                      </a:endParaRPr>
                    </a:p>
                  </a:txBody>
                  <a:tcPr anchor="ctr"/>
                </a:tc>
                <a:extLst>
                  <a:ext uri="{0D108BD9-81ED-4DB2-BD59-A6C34878D82A}">
                    <a16:rowId xmlns:a16="http://schemas.microsoft.com/office/drawing/2014/main" val="3290110206"/>
                  </a:ext>
                </a:extLst>
              </a:tr>
              <a:tr h="212821">
                <a:tc vMerge="1">
                  <a:txBody>
                    <a:bodyPr/>
                    <a:lstStyle/>
                    <a:p>
                      <a:endParaRPr lang="en-US" dirty="0"/>
                    </a:p>
                  </a:txBody>
                  <a:tcPr/>
                </a:tc>
                <a:tc>
                  <a:txBody>
                    <a:bodyPr/>
                    <a:lstStyle/>
                    <a:p>
                      <a:r>
                        <a:rPr lang="en-US" sz="1100" dirty="0" smtClean="0"/>
                        <a:t>Self and spouse</a:t>
                      </a:r>
                      <a:endParaRPr lang="en-US" sz="1100" dirty="0"/>
                    </a:p>
                  </a:txBody>
                  <a:tcPr anchor="ctr"/>
                </a:tc>
                <a:tc>
                  <a:txBody>
                    <a:bodyPr/>
                    <a:lstStyle/>
                    <a:p>
                      <a:pPr algn="ctr"/>
                      <a:r>
                        <a:rPr lang="en-US" sz="1100" dirty="0" smtClean="0">
                          <a:solidFill>
                            <a:schemeClr val="tx1"/>
                          </a:solidFill>
                        </a:rPr>
                        <a:t>$126</a:t>
                      </a:r>
                      <a:endParaRPr lang="en-US" sz="1100" dirty="0">
                        <a:solidFill>
                          <a:schemeClr val="tx1"/>
                        </a:solidFill>
                      </a:endParaRPr>
                    </a:p>
                  </a:txBody>
                  <a:tcPr anchor="ctr"/>
                </a:tc>
                <a:tc>
                  <a:txBody>
                    <a:bodyPr/>
                    <a:lstStyle/>
                    <a:p>
                      <a:pPr algn="ctr"/>
                      <a:r>
                        <a:rPr lang="en-US" sz="1100" dirty="0" smtClean="0">
                          <a:solidFill>
                            <a:schemeClr val="tx1"/>
                          </a:solidFill>
                        </a:rPr>
                        <a:t>$176</a:t>
                      </a:r>
                      <a:endParaRPr lang="en-US" sz="1100" dirty="0">
                        <a:solidFill>
                          <a:schemeClr val="tx1"/>
                        </a:solidFill>
                      </a:endParaRPr>
                    </a:p>
                  </a:txBody>
                  <a:tcPr anchor="ctr"/>
                </a:tc>
                <a:extLst>
                  <a:ext uri="{0D108BD9-81ED-4DB2-BD59-A6C34878D82A}">
                    <a16:rowId xmlns:a16="http://schemas.microsoft.com/office/drawing/2014/main" val="1745835230"/>
                  </a:ext>
                </a:extLst>
              </a:tr>
              <a:tr h="212821">
                <a:tc vMerge="1">
                  <a:txBody>
                    <a:bodyPr/>
                    <a:lstStyle/>
                    <a:p>
                      <a:endParaRPr lang="en-US" dirty="0"/>
                    </a:p>
                  </a:txBody>
                  <a:tcPr/>
                </a:tc>
                <a:tc>
                  <a:txBody>
                    <a:bodyPr/>
                    <a:lstStyle/>
                    <a:p>
                      <a:r>
                        <a:rPr lang="en-US" sz="1100" dirty="0" smtClean="0"/>
                        <a:t>Self and children</a:t>
                      </a:r>
                      <a:endParaRPr lang="en-US" sz="1100" dirty="0"/>
                    </a:p>
                  </a:txBody>
                  <a:tcPr anchor="ctr"/>
                </a:tc>
                <a:tc>
                  <a:txBody>
                    <a:bodyPr/>
                    <a:lstStyle/>
                    <a:p>
                      <a:pPr algn="ctr"/>
                      <a:r>
                        <a:rPr lang="en-US" sz="1100" dirty="0" smtClean="0">
                          <a:solidFill>
                            <a:schemeClr val="tx1"/>
                          </a:solidFill>
                        </a:rPr>
                        <a:t>$100</a:t>
                      </a:r>
                      <a:endParaRPr lang="en-US" sz="1100" dirty="0">
                        <a:solidFill>
                          <a:schemeClr val="tx1"/>
                        </a:solidFill>
                      </a:endParaRPr>
                    </a:p>
                  </a:txBody>
                  <a:tcPr anchor="ctr"/>
                </a:tc>
                <a:tc>
                  <a:txBody>
                    <a:bodyPr/>
                    <a:lstStyle/>
                    <a:p>
                      <a:pPr algn="ctr"/>
                      <a:r>
                        <a:rPr lang="en-US" sz="1100" dirty="0" smtClean="0">
                          <a:solidFill>
                            <a:schemeClr val="tx1"/>
                          </a:solidFill>
                        </a:rPr>
                        <a:t>$150</a:t>
                      </a:r>
                      <a:endParaRPr lang="en-US" sz="1100" dirty="0">
                        <a:solidFill>
                          <a:schemeClr val="tx1"/>
                        </a:solidFill>
                      </a:endParaRPr>
                    </a:p>
                  </a:txBody>
                  <a:tcPr anchor="ctr"/>
                </a:tc>
                <a:extLst>
                  <a:ext uri="{0D108BD9-81ED-4DB2-BD59-A6C34878D82A}">
                    <a16:rowId xmlns:a16="http://schemas.microsoft.com/office/drawing/2014/main" val="64209903"/>
                  </a:ext>
                </a:extLst>
              </a:tr>
              <a:tr h="212821">
                <a:tc vMerge="1">
                  <a:txBody>
                    <a:bodyPr/>
                    <a:lstStyle/>
                    <a:p>
                      <a:endParaRPr lang="en-US" dirty="0"/>
                    </a:p>
                  </a:txBody>
                  <a:tcPr/>
                </a:tc>
                <a:tc>
                  <a:txBody>
                    <a:bodyPr/>
                    <a:lstStyle/>
                    <a:p>
                      <a:r>
                        <a:rPr lang="en-US" sz="1100" dirty="0" smtClean="0"/>
                        <a:t>Self and</a:t>
                      </a:r>
                      <a:r>
                        <a:rPr lang="en-US" sz="1100" baseline="0" dirty="0" smtClean="0"/>
                        <a:t> family</a:t>
                      </a:r>
                      <a:endParaRPr lang="en-US" sz="1100" dirty="0"/>
                    </a:p>
                  </a:txBody>
                  <a:tcPr anchor="ctr"/>
                </a:tc>
                <a:tc>
                  <a:txBody>
                    <a:bodyPr/>
                    <a:lstStyle/>
                    <a:p>
                      <a:pPr algn="ctr"/>
                      <a:r>
                        <a:rPr lang="en-US" sz="1100" dirty="0" smtClean="0">
                          <a:solidFill>
                            <a:schemeClr val="tx1"/>
                          </a:solidFill>
                        </a:rPr>
                        <a:t>$198</a:t>
                      </a:r>
                      <a:endParaRPr lang="en-US" sz="1100" dirty="0">
                        <a:solidFill>
                          <a:schemeClr val="tx1"/>
                        </a:solidFill>
                      </a:endParaRPr>
                    </a:p>
                  </a:txBody>
                  <a:tcPr anchor="ctr"/>
                </a:tc>
                <a:tc>
                  <a:txBody>
                    <a:bodyPr/>
                    <a:lstStyle/>
                    <a:p>
                      <a:pPr algn="ctr"/>
                      <a:r>
                        <a:rPr lang="en-US" sz="1100" dirty="0" smtClean="0">
                          <a:solidFill>
                            <a:schemeClr val="tx1"/>
                          </a:solidFill>
                        </a:rPr>
                        <a:t>$248</a:t>
                      </a:r>
                      <a:endParaRPr lang="en-US" sz="1100" dirty="0">
                        <a:solidFill>
                          <a:schemeClr val="tx1"/>
                        </a:solidFill>
                      </a:endParaRPr>
                    </a:p>
                  </a:txBody>
                  <a:tcPr anchor="ctr"/>
                </a:tc>
                <a:extLst>
                  <a:ext uri="{0D108BD9-81ED-4DB2-BD59-A6C34878D82A}">
                    <a16:rowId xmlns:a16="http://schemas.microsoft.com/office/drawing/2014/main" val="2440461725"/>
                  </a:ext>
                </a:extLst>
              </a:tr>
              <a:tr h="212821">
                <a:tc rowSpan="4">
                  <a:txBody>
                    <a:bodyPr/>
                    <a:lstStyle/>
                    <a:p>
                      <a:r>
                        <a:rPr lang="en-US" sz="1400" b="1" dirty="0" smtClean="0"/>
                        <a:t>Custom</a:t>
                      </a:r>
                      <a:r>
                        <a:rPr lang="en-US" sz="1400" b="1" baseline="0" dirty="0" smtClean="0"/>
                        <a:t> Network Plan</a:t>
                      </a:r>
                    </a:p>
                    <a:p>
                      <a:r>
                        <a:rPr lang="en-US" sz="1200" b="0" i="1" baseline="0" dirty="0" smtClean="0"/>
                        <a:t>(Columbia and St. Louis area)</a:t>
                      </a:r>
                    </a:p>
                    <a:p>
                      <a:pPr marL="285750" indent="-285750">
                        <a:buFont typeface="Wingdings" panose="05000000000000000000" pitchFamily="2" charset="2"/>
                        <a:buChar char="§"/>
                      </a:pPr>
                      <a:r>
                        <a:rPr lang="en-US" sz="1100" b="0" baseline="0" dirty="0" smtClean="0"/>
                        <a:t>Mid-level premium</a:t>
                      </a:r>
                    </a:p>
                    <a:p>
                      <a:pPr marL="285750" indent="-285750">
                        <a:buFont typeface="Wingdings" panose="05000000000000000000" pitchFamily="2" charset="2"/>
                        <a:buChar char="§"/>
                      </a:pPr>
                      <a:r>
                        <a:rPr lang="en-US" sz="1100" b="0" baseline="0" dirty="0" smtClean="0"/>
                        <a:t>Medical deductible; separate ℞ deductible</a:t>
                      </a:r>
                    </a:p>
                    <a:p>
                      <a:pPr marL="285750" indent="-285750">
                        <a:buFont typeface="Wingdings" panose="05000000000000000000" pitchFamily="2" charset="2"/>
                        <a:buChar char="§"/>
                      </a:pPr>
                      <a:r>
                        <a:rPr lang="en-US" sz="1100" b="0" baseline="0" dirty="0" smtClean="0"/>
                        <a:t>In-network providers from network partnering with the University</a:t>
                      </a:r>
                    </a:p>
                    <a:p>
                      <a:pPr marL="285750" indent="-285750">
                        <a:buFont typeface="Wingdings" panose="05000000000000000000" pitchFamily="2" charset="2"/>
                        <a:buChar char="§"/>
                      </a:pPr>
                      <a:r>
                        <a:rPr lang="en-US" sz="1100" b="0" baseline="0" dirty="0" smtClean="0"/>
                        <a:t>Focused network</a:t>
                      </a:r>
                      <a:endParaRPr lang="en-US" sz="1100" b="0" dirty="0"/>
                    </a:p>
                  </a:txBody>
                  <a:tcPr>
                    <a:solidFill>
                      <a:schemeClr val="accent2">
                        <a:lumMod val="20000"/>
                        <a:lumOff val="80000"/>
                      </a:schemeClr>
                    </a:solidFill>
                  </a:tcPr>
                </a:tc>
                <a:tc>
                  <a:txBody>
                    <a:bodyPr/>
                    <a:lstStyle/>
                    <a:p>
                      <a:r>
                        <a:rPr lang="en-US" sz="1100" dirty="0" smtClean="0"/>
                        <a:t>Self</a:t>
                      </a:r>
                      <a:endParaRPr lang="en-US" sz="1100" dirty="0"/>
                    </a:p>
                  </a:txBody>
                  <a:tcPr>
                    <a:solidFill>
                      <a:schemeClr val="accent2">
                        <a:lumMod val="20000"/>
                        <a:lumOff val="80000"/>
                      </a:schemeClr>
                    </a:solidFill>
                  </a:tcPr>
                </a:tc>
                <a:tc>
                  <a:txBody>
                    <a:bodyPr/>
                    <a:lstStyle/>
                    <a:p>
                      <a:pPr algn="ctr"/>
                      <a:r>
                        <a:rPr lang="en-US" sz="1100" dirty="0" smtClean="0">
                          <a:solidFill>
                            <a:schemeClr val="tx1"/>
                          </a:solidFill>
                        </a:rPr>
                        <a:t>$78</a:t>
                      </a:r>
                      <a:endParaRPr lang="en-US" sz="1100" dirty="0">
                        <a:solidFill>
                          <a:schemeClr val="tx1"/>
                        </a:solidFill>
                      </a:endParaRPr>
                    </a:p>
                  </a:txBody>
                  <a:tcPr anchor="ctr">
                    <a:solidFill>
                      <a:schemeClr val="accent2">
                        <a:lumMod val="20000"/>
                        <a:lumOff val="80000"/>
                      </a:schemeClr>
                    </a:solidFill>
                  </a:tcPr>
                </a:tc>
                <a:tc>
                  <a:txBody>
                    <a:bodyPr/>
                    <a:lstStyle/>
                    <a:p>
                      <a:pPr algn="ctr"/>
                      <a:r>
                        <a:rPr lang="en-US" sz="1100" dirty="0" smtClean="0">
                          <a:solidFill>
                            <a:schemeClr val="tx1"/>
                          </a:solidFill>
                        </a:rPr>
                        <a:t>$128</a:t>
                      </a:r>
                      <a:endParaRPr lang="en-US" sz="110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4002932744"/>
                  </a:ext>
                </a:extLst>
              </a:tr>
              <a:tr h="212821">
                <a:tc vMerge="1">
                  <a:txBody>
                    <a:bodyPr/>
                    <a:lstStyle/>
                    <a:p>
                      <a:endParaRPr lang="en-US"/>
                    </a:p>
                  </a:txBody>
                  <a:tcPr/>
                </a:tc>
                <a:tc>
                  <a:txBody>
                    <a:bodyPr/>
                    <a:lstStyle/>
                    <a:p>
                      <a:r>
                        <a:rPr lang="en-US" sz="1100" dirty="0" smtClean="0"/>
                        <a:t>Self and spouse</a:t>
                      </a:r>
                      <a:endParaRPr lang="en-US" sz="1100" dirty="0"/>
                    </a:p>
                  </a:txBody>
                  <a:tcPr>
                    <a:solidFill>
                      <a:schemeClr val="accent4">
                        <a:lumMod val="20000"/>
                        <a:lumOff val="80000"/>
                      </a:schemeClr>
                    </a:solidFill>
                  </a:tcPr>
                </a:tc>
                <a:tc>
                  <a:txBody>
                    <a:bodyPr/>
                    <a:lstStyle/>
                    <a:p>
                      <a:pPr algn="ctr"/>
                      <a:r>
                        <a:rPr lang="en-US" sz="1100" dirty="0" smtClean="0">
                          <a:solidFill>
                            <a:schemeClr val="tx1"/>
                          </a:solidFill>
                        </a:rPr>
                        <a:t>$206</a:t>
                      </a:r>
                      <a:endParaRPr lang="en-US" sz="1100" dirty="0">
                        <a:solidFill>
                          <a:schemeClr val="tx1"/>
                        </a:solidFill>
                      </a:endParaRPr>
                    </a:p>
                  </a:txBody>
                  <a:tcPr anchor="ctr">
                    <a:solidFill>
                      <a:schemeClr val="accent4">
                        <a:lumMod val="20000"/>
                        <a:lumOff val="80000"/>
                      </a:schemeClr>
                    </a:solidFill>
                  </a:tcPr>
                </a:tc>
                <a:tc>
                  <a:txBody>
                    <a:bodyPr/>
                    <a:lstStyle/>
                    <a:p>
                      <a:pPr algn="ctr"/>
                      <a:r>
                        <a:rPr lang="en-US" sz="1100" dirty="0" smtClean="0">
                          <a:solidFill>
                            <a:schemeClr val="tx1"/>
                          </a:solidFill>
                        </a:rPr>
                        <a:t>$256</a:t>
                      </a:r>
                      <a:endParaRPr lang="en-US" sz="1100" dirty="0">
                        <a:solidFill>
                          <a:schemeClr val="tx1"/>
                        </a:solidFill>
                      </a:endParaRPr>
                    </a:p>
                  </a:txBody>
                  <a:tcPr anchor="ctr">
                    <a:solidFill>
                      <a:schemeClr val="accent4">
                        <a:lumMod val="20000"/>
                        <a:lumOff val="80000"/>
                      </a:schemeClr>
                    </a:solidFill>
                  </a:tcPr>
                </a:tc>
                <a:extLst>
                  <a:ext uri="{0D108BD9-81ED-4DB2-BD59-A6C34878D82A}">
                    <a16:rowId xmlns:a16="http://schemas.microsoft.com/office/drawing/2014/main" val="347734141"/>
                  </a:ext>
                </a:extLst>
              </a:tr>
              <a:tr h="212821">
                <a:tc vMerge="1">
                  <a:txBody>
                    <a:bodyPr/>
                    <a:lstStyle/>
                    <a:p>
                      <a:endParaRPr lang="en-US"/>
                    </a:p>
                  </a:txBody>
                  <a:tcPr/>
                </a:tc>
                <a:tc>
                  <a:txBody>
                    <a:bodyPr/>
                    <a:lstStyle/>
                    <a:p>
                      <a:r>
                        <a:rPr lang="en-US" sz="1100" dirty="0" smtClean="0"/>
                        <a:t>Self and children</a:t>
                      </a:r>
                      <a:endParaRPr lang="en-US" sz="1100" dirty="0"/>
                    </a:p>
                  </a:txBody>
                  <a:tcPr>
                    <a:solidFill>
                      <a:schemeClr val="accent2">
                        <a:lumMod val="20000"/>
                        <a:lumOff val="80000"/>
                      </a:schemeClr>
                    </a:solidFill>
                  </a:tcPr>
                </a:tc>
                <a:tc>
                  <a:txBody>
                    <a:bodyPr/>
                    <a:lstStyle/>
                    <a:p>
                      <a:pPr algn="ctr"/>
                      <a:r>
                        <a:rPr lang="en-US" sz="1100" dirty="0" smtClean="0">
                          <a:solidFill>
                            <a:schemeClr val="tx1"/>
                          </a:solidFill>
                        </a:rPr>
                        <a:t>$169</a:t>
                      </a:r>
                      <a:endParaRPr lang="en-US" sz="1100" dirty="0">
                        <a:solidFill>
                          <a:schemeClr val="tx1"/>
                        </a:solidFill>
                      </a:endParaRPr>
                    </a:p>
                  </a:txBody>
                  <a:tcPr anchor="ctr">
                    <a:solidFill>
                      <a:schemeClr val="accent2">
                        <a:lumMod val="20000"/>
                        <a:lumOff val="80000"/>
                      </a:schemeClr>
                    </a:solidFill>
                  </a:tcPr>
                </a:tc>
                <a:tc>
                  <a:txBody>
                    <a:bodyPr/>
                    <a:lstStyle/>
                    <a:p>
                      <a:pPr algn="ctr"/>
                      <a:r>
                        <a:rPr lang="en-US" sz="1100" dirty="0" smtClean="0">
                          <a:solidFill>
                            <a:schemeClr val="tx1"/>
                          </a:solidFill>
                        </a:rPr>
                        <a:t>$219</a:t>
                      </a:r>
                      <a:endParaRPr lang="en-US" sz="110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4191332057"/>
                  </a:ext>
                </a:extLst>
              </a:tr>
              <a:tr h="450680">
                <a:tc vMerge="1">
                  <a:txBody>
                    <a:bodyPr/>
                    <a:lstStyle/>
                    <a:p>
                      <a:endParaRPr lang="en-US"/>
                    </a:p>
                  </a:txBody>
                  <a:tcPr/>
                </a:tc>
                <a:tc>
                  <a:txBody>
                    <a:bodyPr/>
                    <a:lstStyle/>
                    <a:p>
                      <a:pPr algn="l"/>
                      <a:r>
                        <a:rPr lang="en-US" sz="1100" dirty="0" smtClean="0"/>
                        <a:t>Self and family</a:t>
                      </a:r>
                      <a:endParaRPr lang="en-US" sz="1100" dirty="0"/>
                    </a:p>
                  </a:txBody>
                  <a:tcPr>
                    <a:solidFill>
                      <a:schemeClr val="accent4">
                        <a:lumMod val="20000"/>
                        <a:lumOff val="80000"/>
                      </a:schemeClr>
                    </a:solidFill>
                  </a:tcPr>
                </a:tc>
                <a:tc>
                  <a:txBody>
                    <a:bodyPr/>
                    <a:lstStyle/>
                    <a:p>
                      <a:pPr algn="ctr"/>
                      <a:r>
                        <a:rPr lang="en-US" sz="1100" dirty="0" smtClean="0">
                          <a:solidFill>
                            <a:schemeClr val="tx1"/>
                          </a:solidFill>
                        </a:rPr>
                        <a:t>$311</a:t>
                      </a:r>
                      <a:endParaRPr lang="en-US" sz="1100" dirty="0">
                        <a:solidFill>
                          <a:schemeClr val="tx1"/>
                        </a:solidFill>
                      </a:endParaRPr>
                    </a:p>
                  </a:txBody>
                  <a:tcPr anchor="ctr">
                    <a:solidFill>
                      <a:schemeClr val="accent4">
                        <a:lumMod val="20000"/>
                        <a:lumOff val="80000"/>
                      </a:schemeClr>
                    </a:solidFill>
                  </a:tcPr>
                </a:tc>
                <a:tc>
                  <a:txBody>
                    <a:bodyPr/>
                    <a:lstStyle/>
                    <a:p>
                      <a:pPr algn="ctr"/>
                      <a:r>
                        <a:rPr lang="en-US" sz="1100" dirty="0" smtClean="0">
                          <a:solidFill>
                            <a:schemeClr val="tx1"/>
                          </a:solidFill>
                        </a:rPr>
                        <a:t>$361</a:t>
                      </a:r>
                      <a:endParaRPr lang="en-US" sz="1100" dirty="0">
                        <a:solidFill>
                          <a:schemeClr val="tx1"/>
                        </a:solidFill>
                      </a:endParaRPr>
                    </a:p>
                  </a:txBody>
                  <a:tcPr anchor="ctr">
                    <a:solidFill>
                      <a:schemeClr val="accent4">
                        <a:lumMod val="20000"/>
                        <a:lumOff val="80000"/>
                      </a:schemeClr>
                    </a:solidFill>
                  </a:tcPr>
                </a:tc>
                <a:extLst>
                  <a:ext uri="{0D108BD9-81ED-4DB2-BD59-A6C34878D82A}">
                    <a16:rowId xmlns:a16="http://schemas.microsoft.com/office/drawing/2014/main" val="1078400738"/>
                  </a:ext>
                </a:extLst>
              </a:tr>
              <a:tr h="212821">
                <a:tc rowSpan="4">
                  <a:txBody>
                    <a:bodyPr/>
                    <a:lstStyle/>
                    <a:p>
                      <a:r>
                        <a:rPr lang="en-US" sz="1400" b="1" dirty="0" smtClean="0"/>
                        <a:t>Tiered PPO Plan</a:t>
                      </a:r>
                    </a:p>
                    <a:p>
                      <a:r>
                        <a:rPr lang="en-US" sz="1200" b="0" i="1" kern="1200" baseline="0" dirty="0" smtClean="0">
                          <a:solidFill>
                            <a:schemeClr val="dk1"/>
                          </a:solidFill>
                          <a:latin typeface="+mn-lt"/>
                          <a:ea typeface="+mn-ea"/>
                          <a:cs typeface="+mn-cs"/>
                        </a:rPr>
                        <a:t>(Kansas City)</a:t>
                      </a:r>
                    </a:p>
                    <a:p>
                      <a:pPr marL="285750" indent="-285750">
                        <a:buFont typeface="Wingdings" panose="05000000000000000000" pitchFamily="2" charset="2"/>
                        <a:buChar char="§"/>
                      </a:pPr>
                      <a:r>
                        <a:rPr lang="en-US" sz="1100" b="0" i="0" dirty="0" smtClean="0">
                          <a:solidFill>
                            <a:schemeClr val="tx1"/>
                          </a:solidFill>
                        </a:rPr>
                        <a:t>Higher</a:t>
                      </a:r>
                      <a:r>
                        <a:rPr lang="en-US" sz="1100" b="0" i="0" baseline="0" dirty="0" smtClean="0">
                          <a:solidFill>
                            <a:schemeClr val="tx1"/>
                          </a:solidFill>
                        </a:rPr>
                        <a:t> premium</a:t>
                      </a:r>
                    </a:p>
                    <a:p>
                      <a:pPr marL="285750" indent="-285750">
                        <a:buFont typeface="Wingdings" panose="05000000000000000000" pitchFamily="2" charset="2"/>
                        <a:buChar char="§"/>
                      </a:pPr>
                      <a:r>
                        <a:rPr lang="en-US" sz="1100" b="0" baseline="0" dirty="0" smtClean="0"/>
                        <a:t>Medical deductible; separate ℞ deductible</a:t>
                      </a:r>
                    </a:p>
                    <a:p>
                      <a:pPr marL="285750" indent="-285750">
                        <a:buFont typeface="Wingdings" panose="05000000000000000000" pitchFamily="2" charset="2"/>
                        <a:buChar char="§"/>
                      </a:pPr>
                      <a:r>
                        <a:rPr lang="en-US" sz="1100" b="0" baseline="0" dirty="0" smtClean="0"/>
                        <a:t>In-network providers are divided into categories with different price points</a:t>
                      </a:r>
                    </a:p>
                    <a:p>
                      <a:pPr marL="285750" indent="-285750">
                        <a:buFont typeface="Wingdings" panose="05000000000000000000" pitchFamily="2" charset="2"/>
                        <a:buChar char="§"/>
                      </a:pPr>
                      <a:r>
                        <a:rPr lang="en-US" sz="1100" b="0" baseline="0" dirty="0" smtClean="0"/>
                        <a:t>Broad network </a:t>
                      </a:r>
                    </a:p>
                  </a:txBody>
                  <a:tcPr/>
                </a:tc>
                <a:tc>
                  <a:txBody>
                    <a:bodyPr/>
                    <a:lstStyle/>
                    <a:p>
                      <a:r>
                        <a:rPr lang="en-US" sz="1100" dirty="0" smtClean="0"/>
                        <a:t>Self</a:t>
                      </a:r>
                      <a:endParaRPr lang="en-US" sz="1100" dirty="0"/>
                    </a:p>
                  </a:txBody>
                  <a:tcPr anchor="ctr"/>
                </a:tc>
                <a:tc>
                  <a:txBody>
                    <a:bodyPr/>
                    <a:lstStyle/>
                    <a:p>
                      <a:pPr algn="ctr"/>
                      <a:r>
                        <a:rPr lang="en-US" sz="1100" dirty="0" smtClean="0">
                          <a:solidFill>
                            <a:schemeClr val="tx1"/>
                          </a:solidFill>
                        </a:rPr>
                        <a:t>$163</a:t>
                      </a:r>
                      <a:endParaRPr lang="en-US" sz="1100" dirty="0">
                        <a:solidFill>
                          <a:schemeClr val="tx1"/>
                        </a:solidFill>
                      </a:endParaRPr>
                    </a:p>
                  </a:txBody>
                  <a:tcPr anchor="ctr"/>
                </a:tc>
                <a:tc>
                  <a:txBody>
                    <a:bodyPr/>
                    <a:lstStyle/>
                    <a:p>
                      <a:pPr algn="ctr"/>
                      <a:r>
                        <a:rPr lang="en-US" sz="1100" dirty="0" smtClean="0">
                          <a:solidFill>
                            <a:schemeClr val="tx1"/>
                          </a:solidFill>
                        </a:rPr>
                        <a:t>$213</a:t>
                      </a:r>
                      <a:endParaRPr lang="en-US" sz="1100" dirty="0">
                        <a:solidFill>
                          <a:schemeClr val="tx1"/>
                        </a:solidFill>
                      </a:endParaRPr>
                    </a:p>
                  </a:txBody>
                  <a:tcPr anchor="ctr"/>
                </a:tc>
                <a:extLst>
                  <a:ext uri="{0D108BD9-81ED-4DB2-BD59-A6C34878D82A}">
                    <a16:rowId xmlns:a16="http://schemas.microsoft.com/office/drawing/2014/main" val="864952770"/>
                  </a:ext>
                </a:extLst>
              </a:tr>
              <a:tr h="212821">
                <a:tc vMerge="1">
                  <a:txBody>
                    <a:bodyPr/>
                    <a:lstStyle/>
                    <a:p>
                      <a:endParaRPr lang="en-US"/>
                    </a:p>
                  </a:txBody>
                  <a:tcPr/>
                </a:tc>
                <a:tc>
                  <a:txBody>
                    <a:bodyPr/>
                    <a:lstStyle/>
                    <a:p>
                      <a:r>
                        <a:rPr lang="en-US" sz="1100" dirty="0" smtClean="0"/>
                        <a:t>Self and spouse</a:t>
                      </a:r>
                      <a:endParaRPr lang="en-US" sz="1100" dirty="0"/>
                    </a:p>
                  </a:txBody>
                  <a:tcPr anchor="ctr"/>
                </a:tc>
                <a:tc>
                  <a:txBody>
                    <a:bodyPr/>
                    <a:lstStyle/>
                    <a:p>
                      <a:pPr algn="ctr"/>
                      <a:r>
                        <a:rPr lang="en-US" sz="1100" dirty="0" smtClean="0">
                          <a:solidFill>
                            <a:schemeClr val="tx1"/>
                          </a:solidFill>
                        </a:rPr>
                        <a:t>$376</a:t>
                      </a:r>
                      <a:endParaRPr lang="en-US" sz="1100" dirty="0">
                        <a:solidFill>
                          <a:schemeClr val="tx1"/>
                        </a:solidFill>
                      </a:endParaRPr>
                    </a:p>
                  </a:txBody>
                  <a:tcPr anchor="ctr"/>
                </a:tc>
                <a:tc>
                  <a:txBody>
                    <a:bodyPr/>
                    <a:lstStyle/>
                    <a:p>
                      <a:pPr algn="ctr"/>
                      <a:r>
                        <a:rPr lang="en-US" sz="1100" dirty="0" smtClean="0">
                          <a:solidFill>
                            <a:schemeClr val="tx1"/>
                          </a:solidFill>
                        </a:rPr>
                        <a:t>$426</a:t>
                      </a:r>
                      <a:endParaRPr lang="en-US" sz="1100" dirty="0">
                        <a:solidFill>
                          <a:schemeClr val="tx1"/>
                        </a:solidFill>
                      </a:endParaRPr>
                    </a:p>
                  </a:txBody>
                  <a:tcPr anchor="ctr"/>
                </a:tc>
                <a:extLst>
                  <a:ext uri="{0D108BD9-81ED-4DB2-BD59-A6C34878D82A}">
                    <a16:rowId xmlns:a16="http://schemas.microsoft.com/office/drawing/2014/main" val="3873388549"/>
                  </a:ext>
                </a:extLst>
              </a:tr>
              <a:tr h="212821">
                <a:tc vMerge="1">
                  <a:txBody>
                    <a:bodyPr/>
                    <a:lstStyle/>
                    <a:p>
                      <a:endParaRPr lang="en-US"/>
                    </a:p>
                  </a:txBody>
                  <a:tcPr/>
                </a:tc>
                <a:tc>
                  <a:txBody>
                    <a:bodyPr/>
                    <a:lstStyle/>
                    <a:p>
                      <a:r>
                        <a:rPr lang="en-US" sz="1100" dirty="0" smtClean="0"/>
                        <a:t>Self and children</a:t>
                      </a:r>
                      <a:endParaRPr lang="en-US" sz="1100" dirty="0"/>
                    </a:p>
                  </a:txBody>
                  <a:tcPr anchor="ctr"/>
                </a:tc>
                <a:tc>
                  <a:txBody>
                    <a:bodyPr/>
                    <a:lstStyle/>
                    <a:p>
                      <a:pPr algn="ctr"/>
                      <a:r>
                        <a:rPr lang="en-US" sz="1100" dirty="0" smtClean="0">
                          <a:solidFill>
                            <a:schemeClr val="tx1"/>
                          </a:solidFill>
                        </a:rPr>
                        <a:t>$315</a:t>
                      </a:r>
                      <a:endParaRPr lang="en-US" sz="1100" dirty="0">
                        <a:solidFill>
                          <a:schemeClr val="tx1"/>
                        </a:solidFill>
                      </a:endParaRPr>
                    </a:p>
                  </a:txBody>
                  <a:tcPr anchor="ctr"/>
                </a:tc>
                <a:tc>
                  <a:txBody>
                    <a:bodyPr/>
                    <a:lstStyle/>
                    <a:p>
                      <a:pPr algn="ctr"/>
                      <a:r>
                        <a:rPr lang="en-US" sz="1100" dirty="0" smtClean="0">
                          <a:solidFill>
                            <a:schemeClr val="tx1"/>
                          </a:solidFill>
                        </a:rPr>
                        <a:t>$365</a:t>
                      </a:r>
                      <a:endParaRPr lang="en-US" sz="1100" dirty="0">
                        <a:solidFill>
                          <a:schemeClr val="tx1"/>
                        </a:solidFill>
                      </a:endParaRPr>
                    </a:p>
                  </a:txBody>
                  <a:tcPr anchor="ctr"/>
                </a:tc>
                <a:extLst>
                  <a:ext uri="{0D108BD9-81ED-4DB2-BD59-A6C34878D82A}">
                    <a16:rowId xmlns:a16="http://schemas.microsoft.com/office/drawing/2014/main" val="1096066014"/>
                  </a:ext>
                </a:extLst>
              </a:tr>
              <a:tr h="450680">
                <a:tc vMerge="1">
                  <a:txBody>
                    <a:bodyPr/>
                    <a:lstStyle/>
                    <a:p>
                      <a:endParaRPr lang="en-US"/>
                    </a:p>
                  </a:txBody>
                  <a:tcPr/>
                </a:tc>
                <a:tc>
                  <a:txBody>
                    <a:bodyPr/>
                    <a:lstStyle/>
                    <a:p>
                      <a:r>
                        <a:rPr lang="en-US" sz="1100" dirty="0" smtClean="0"/>
                        <a:t>Self and</a:t>
                      </a:r>
                      <a:r>
                        <a:rPr lang="en-US" sz="1100" baseline="0" dirty="0" smtClean="0"/>
                        <a:t> family</a:t>
                      </a:r>
                      <a:endParaRPr lang="en-US" sz="1100" dirty="0"/>
                    </a:p>
                  </a:txBody>
                  <a:tcPr anchor="ctr"/>
                </a:tc>
                <a:tc>
                  <a:txBody>
                    <a:bodyPr/>
                    <a:lstStyle/>
                    <a:p>
                      <a:pPr algn="ctr"/>
                      <a:r>
                        <a:rPr lang="en-US" sz="1100" dirty="0" smtClean="0">
                          <a:solidFill>
                            <a:schemeClr val="tx1"/>
                          </a:solidFill>
                        </a:rPr>
                        <a:t>$551</a:t>
                      </a:r>
                      <a:endParaRPr lang="en-US" sz="1100" dirty="0">
                        <a:solidFill>
                          <a:schemeClr val="tx1"/>
                        </a:solidFill>
                      </a:endParaRPr>
                    </a:p>
                  </a:txBody>
                  <a:tcPr anchor="ctr"/>
                </a:tc>
                <a:tc>
                  <a:txBody>
                    <a:bodyPr/>
                    <a:lstStyle/>
                    <a:p>
                      <a:pPr algn="ctr"/>
                      <a:r>
                        <a:rPr lang="en-US" sz="1100" dirty="0" smtClean="0">
                          <a:solidFill>
                            <a:schemeClr val="tx1"/>
                          </a:solidFill>
                        </a:rPr>
                        <a:t>$601</a:t>
                      </a:r>
                      <a:endParaRPr lang="en-US" sz="1100" dirty="0">
                        <a:solidFill>
                          <a:schemeClr val="tx1"/>
                        </a:solidFill>
                      </a:endParaRPr>
                    </a:p>
                  </a:txBody>
                  <a:tcPr anchor="ctr"/>
                </a:tc>
                <a:extLst>
                  <a:ext uri="{0D108BD9-81ED-4DB2-BD59-A6C34878D82A}">
                    <a16:rowId xmlns:a16="http://schemas.microsoft.com/office/drawing/2014/main" val="3494271937"/>
                  </a:ext>
                </a:extLst>
              </a:tr>
              <a:tr h="212821">
                <a:tc rowSpan="4">
                  <a:txBody>
                    <a:bodyPr/>
                    <a:lstStyle/>
                    <a:p>
                      <a:r>
                        <a:rPr lang="en-US" sz="1400" b="1" dirty="0" smtClean="0"/>
                        <a:t>PPO Plan</a:t>
                      </a:r>
                    </a:p>
                    <a:p>
                      <a:pPr marL="285750" indent="-285750">
                        <a:buClr>
                          <a:schemeClr val="tx2"/>
                        </a:buClr>
                        <a:buFont typeface="Wingdings" panose="05000000000000000000" pitchFamily="2" charset="2"/>
                        <a:buChar char="§"/>
                      </a:pPr>
                      <a:r>
                        <a:rPr lang="en-US" sz="1100" b="0" dirty="0" smtClean="0"/>
                        <a:t>Highest premium</a:t>
                      </a:r>
                      <a:endParaRPr lang="en-US" sz="1100" b="0" baseline="0" dirty="0" smtClean="0"/>
                    </a:p>
                    <a:p>
                      <a:pPr marL="285750" indent="-285750">
                        <a:buFont typeface="Wingdings" panose="05000000000000000000" pitchFamily="2" charset="2"/>
                        <a:buChar char="§"/>
                      </a:pPr>
                      <a:r>
                        <a:rPr lang="en-US" sz="1100" b="0" baseline="0" dirty="0" smtClean="0"/>
                        <a:t>Medical deductible; separate ℞ deductible</a:t>
                      </a:r>
                    </a:p>
                    <a:p>
                      <a:pPr marL="285750" indent="-285750">
                        <a:buClr>
                          <a:schemeClr val="tx2"/>
                        </a:buClr>
                        <a:buFont typeface="Wingdings" panose="05000000000000000000" pitchFamily="2" charset="2"/>
                        <a:buChar char="§"/>
                      </a:pPr>
                      <a:r>
                        <a:rPr lang="en-US" sz="1100" b="0" dirty="0" smtClean="0"/>
                        <a:t>Broad network</a:t>
                      </a:r>
                    </a:p>
                  </a:txBody>
                  <a:tcPr>
                    <a:solidFill>
                      <a:schemeClr val="accent2">
                        <a:lumMod val="20000"/>
                        <a:lumOff val="80000"/>
                      </a:schemeClr>
                    </a:solidFill>
                  </a:tcPr>
                </a:tc>
                <a:tc>
                  <a:txBody>
                    <a:bodyPr/>
                    <a:lstStyle/>
                    <a:p>
                      <a:r>
                        <a:rPr lang="en-US" sz="1100" dirty="0" smtClean="0"/>
                        <a:t>Self</a:t>
                      </a:r>
                      <a:endParaRPr lang="en-US" sz="1100" dirty="0"/>
                    </a:p>
                  </a:txBody>
                  <a:tcPr anchor="ctr">
                    <a:solidFill>
                      <a:schemeClr val="accent2">
                        <a:lumMod val="20000"/>
                        <a:lumOff val="80000"/>
                      </a:schemeClr>
                    </a:solidFill>
                  </a:tcPr>
                </a:tc>
                <a:tc>
                  <a:txBody>
                    <a:bodyPr/>
                    <a:lstStyle/>
                    <a:p>
                      <a:pPr algn="ctr"/>
                      <a:r>
                        <a:rPr lang="en-US" sz="1100" dirty="0" smtClean="0">
                          <a:solidFill>
                            <a:schemeClr val="tx1"/>
                          </a:solidFill>
                        </a:rPr>
                        <a:t>$163</a:t>
                      </a:r>
                      <a:endParaRPr lang="en-US" sz="1100" dirty="0">
                        <a:solidFill>
                          <a:schemeClr val="tx1"/>
                        </a:solidFill>
                      </a:endParaRPr>
                    </a:p>
                  </a:txBody>
                  <a:tcPr>
                    <a:solidFill>
                      <a:schemeClr val="accent2">
                        <a:lumMod val="20000"/>
                        <a:lumOff val="80000"/>
                      </a:schemeClr>
                    </a:solidFill>
                  </a:tcPr>
                </a:tc>
                <a:tc>
                  <a:txBody>
                    <a:bodyPr/>
                    <a:lstStyle/>
                    <a:p>
                      <a:pPr algn="ctr"/>
                      <a:r>
                        <a:rPr lang="en-US" sz="1100" dirty="0" smtClean="0">
                          <a:solidFill>
                            <a:schemeClr val="tx1"/>
                          </a:solidFill>
                        </a:rPr>
                        <a:t>$213</a:t>
                      </a:r>
                      <a:endParaRPr lang="en-US" sz="110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3271460690"/>
                  </a:ext>
                </a:extLst>
              </a:tr>
              <a:tr h="212821">
                <a:tc vMerge="1">
                  <a:txBody>
                    <a:bodyPr/>
                    <a:lstStyle/>
                    <a:p>
                      <a:endParaRPr lang="en-US"/>
                    </a:p>
                  </a:txBody>
                  <a:tcPr/>
                </a:tc>
                <a:tc>
                  <a:txBody>
                    <a:bodyPr/>
                    <a:lstStyle/>
                    <a:p>
                      <a:r>
                        <a:rPr lang="en-US" sz="1100" dirty="0" smtClean="0"/>
                        <a:t>Self and spouse</a:t>
                      </a:r>
                      <a:endParaRPr lang="en-US" sz="1100" dirty="0"/>
                    </a:p>
                  </a:txBody>
                  <a:tcPr anchor="ctr">
                    <a:solidFill>
                      <a:schemeClr val="accent4">
                        <a:lumMod val="20000"/>
                        <a:lumOff val="80000"/>
                      </a:schemeClr>
                    </a:solidFill>
                  </a:tcPr>
                </a:tc>
                <a:tc>
                  <a:txBody>
                    <a:bodyPr/>
                    <a:lstStyle/>
                    <a:p>
                      <a:pPr algn="ctr"/>
                      <a:r>
                        <a:rPr lang="en-US" sz="1100" dirty="0" smtClean="0">
                          <a:solidFill>
                            <a:schemeClr val="tx1"/>
                          </a:solidFill>
                        </a:rPr>
                        <a:t>$376</a:t>
                      </a:r>
                      <a:endParaRPr lang="en-US" sz="1100" dirty="0">
                        <a:solidFill>
                          <a:schemeClr val="tx1"/>
                        </a:solidFill>
                      </a:endParaRPr>
                    </a:p>
                  </a:txBody>
                  <a:tcPr>
                    <a:solidFill>
                      <a:schemeClr val="accent4">
                        <a:lumMod val="20000"/>
                        <a:lumOff val="80000"/>
                      </a:schemeClr>
                    </a:solidFill>
                  </a:tcPr>
                </a:tc>
                <a:tc>
                  <a:txBody>
                    <a:bodyPr/>
                    <a:lstStyle/>
                    <a:p>
                      <a:pPr algn="ctr"/>
                      <a:r>
                        <a:rPr lang="en-US" sz="1100" dirty="0" smtClean="0">
                          <a:solidFill>
                            <a:schemeClr val="tx1"/>
                          </a:solidFill>
                        </a:rPr>
                        <a:t>$426</a:t>
                      </a:r>
                      <a:endParaRPr lang="en-US" sz="1100" dirty="0">
                        <a:solidFill>
                          <a:schemeClr val="tx1"/>
                        </a:solidFill>
                      </a:endParaRPr>
                    </a:p>
                  </a:txBody>
                  <a:tcPr anchor="ctr">
                    <a:solidFill>
                      <a:schemeClr val="accent4">
                        <a:lumMod val="20000"/>
                        <a:lumOff val="80000"/>
                      </a:schemeClr>
                    </a:solidFill>
                  </a:tcPr>
                </a:tc>
                <a:extLst>
                  <a:ext uri="{0D108BD9-81ED-4DB2-BD59-A6C34878D82A}">
                    <a16:rowId xmlns:a16="http://schemas.microsoft.com/office/drawing/2014/main" val="2399234912"/>
                  </a:ext>
                </a:extLst>
              </a:tr>
              <a:tr h="212821">
                <a:tc vMerge="1">
                  <a:txBody>
                    <a:bodyPr/>
                    <a:lstStyle/>
                    <a:p>
                      <a:endParaRPr lang="en-US"/>
                    </a:p>
                  </a:txBody>
                  <a:tcPr/>
                </a:tc>
                <a:tc>
                  <a:txBody>
                    <a:bodyPr/>
                    <a:lstStyle/>
                    <a:p>
                      <a:r>
                        <a:rPr lang="en-US" sz="1100" dirty="0" smtClean="0"/>
                        <a:t>Self and children</a:t>
                      </a:r>
                      <a:endParaRPr lang="en-US" sz="1100" dirty="0"/>
                    </a:p>
                  </a:txBody>
                  <a:tcPr anchor="ctr">
                    <a:solidFill>
                      <a:schemeClr val="accent2">
                        <a:lumMod val="20000"/>
                        <a:lumOff val="80000"/>
                      </a:schemeClr>
                    </a:solidFill>
                  </a:tcPr>
                </a:tc>
                <a:tc>
                  <a:txBody>
                    <a:bodyPr/>
                    <a:lstStyle/>
                    <a:p>
                      <a:pPr algn="ctr"/>
                      <a:r>
                        <a:rPr lang="en-US" sz="1100" dirty="0" smtClean="0">
                          <a:solidFill>
                            <a:schemeClr val="tx1"/>
                          </a:solidFill>
                        </a:rPr>
                        <a:t>$315</a:t>
                      </a:r>
                      <a:endParaRPr lang="en-US" sz="1100" dirty="0">
                        <a:solidFill>
                          <a:schemeClr val="tx1"/>
                        </a:solidFill>
                      </a:endParaRPr>
                    </a:p>
                  </a:txBody>
                  <a:tcPr>
                    <a:solidFill>
                      <a:schemeClr val="accent2">
                        <a:lumMod val="20000"/>
                        <a:lumOff val="80000"/>
                      </a:schemeClr>
                    </a:solidFill>
                  </a:tcPr>
                </a:tc>
                <a:tc>
                  <a:txBody>
                    <a:bodyPr/>
                    <a:lstStyle/>
                    <a:p>
                      <a:pPr algn="ctr"/>
                      <a:r>
                        <a:rPr lang="en-US" sz="1100" dirty="0" smtClean="0">
                          <a:solidFill>
                            <a:schemeClr val="tx1"/>
                          </a:solidFill>
                        </a:rPr>
                        <a:t>$365</a:t>
                      </a:r>
                      <a:endParaRPr lang="en-US" sz="110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1273636101"/>
                  </a:ext>
                </a:extLst>
              </a:tr>
              <a:tr h="212821">
                <a:tc vMerge="1">
                  <a:txBody>
                    <a:bodyPr/>
                    <a:lstStyle/>
                    <a:p>
                      <a:endParaRPr lang="en-US"/>
                    </a:p>
                  </a:txBody>
                  <a:tcPr/>
                </a:tc>
                <a:tc>
                  <a:txBody>
                    <a:bodyPr/>
                    <a:lstStyle/>
                    <a:p>
                      <a:r>
                        <a:rPr lang="en-US" sz="1100" dirty="0" smtClean="0"/>
                        <a:t>Self and</a:t>
                      </a:r>
                      <a:r>
                        <a:rPr lang="en-US" sz="1100" baseline="0" dirty="0" smtClean="0"/>
                        <a:t> family</a:t>
                      </a:r>
                      <a:endParaRPr lang="en-US" sz="1100" dirty="0"/>
                    </a:p>
                  </a:txBody>
                  <a:tcPr anchor="ctr">
                    <a:solidFill>
                      <a:schemeClr val="accent4">
                        <a:lumMod val="20000"/>
                        <a:lumOff val="80000"/>
                      </a:schemeClr>
                    </a:solidFill>
                  </a:tcPr>
                </a:tc>
                <a:tc>
                  <a:txBody>
                    <a:bodyPr/>
                    <a:lstStyle/>
                    <a:p>
                      <a:pPr algn="ctr"/>
                      <a:r>
                        <a:rPr lang="en-US" sz="1100" dirty="0" smtClean="0">
                          <a:solidFill>
                            <a:schemeClr val="tx1"/>
                          </a:solidFill>
                        </a:rPr>
                        <a:t>$551</a:t>
                      </a:r>
                      <a:endParaRPr lang="en-US" sz="1100" dirty="0">
                        <a:solidFill>
                          <a:schemeClr val="tx1"/>
                        </a:solidFill>
                      </a:endParaRPr>
                    </a:p>
                  </a:txBody>
                  <a:tcPr>
                    <a:solidFill>
                      <a:schemeClr val="accent4">
                        <a:lumMod val="20000"/>
                        <a:lumOff val="80000"/>
                      </a:schemeClr>
                    </a:solidFill>
                  </a:tcPr>
                </a:tc>
                <a:tc>
                  <a:txBody>
                    <a:bodyPr/>
                    <a:lstStyle/>
                    <a:p>
                      <a:pPr algn="ctr"/>
                      <a:r>
                        <a:rPr lang="en-US" sz="1100" dirty="0" smtClean="0">
                          <a:solidFill>
                            <a:schemeClr val="tx1"/>
                          </a:solidFill>
                        </a:rPr>
                        <a:t>$601</a:t>
                      </a:r>
                      <a:endParaRPr lang="en-US" sz="1100" dirty="0">
                        <a:solidFill>
                          <a:schemeClr val="tx1"/>
                        </a:solidFill>
                      </a:endParaRPr>
                    </a:p>
                  </a:txBody>
                  <a:tcPr anchor="ctr">
                    <a:solidFill>
                      <a:schemeClr val="accent4">
                        <a:lumMod val="20000"/>
                        <a:lumOff val="80000"/>
                      </a:schemeClr>
                    </a:solidFill>
                  </a:tcPr>
                </a:tc>
                <a:extLst>
                  <a:ext uri="{0D108BD9-81ED-4DB2-BD59-A6C34878D82A}">
                    <a16:rowId xmlns:a16="http://schemas.microsoft.com/office/drawing/2014/main" val="778283398"/>
                  </a:ext>
                </a:extLst>
              </a:tr>
            </a:tbl>
          </a:graphicData>
        </a:graphic>
      </p:graphicFrame>
    </p:spTree>
    <p:extLst>
      <p:ext uri="{BB962C8B-B14F-4D97-AF65-F5344CB8AC3E}">
        <p14:creationId xmlns:p14="http://schemas.microsoft.com/office/powerpoint/2010/main" val="4000164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PPO Tiered Plan eligibility</a:t>
            </a:r>
            <a:endParaRPr lang="en-US" dirty="0"/>
          </a:p>
        </p:txBody>
      </p:sp>
      <p:sp>
        <p:nvSpPr>
          <p:cNvPr id="6" name="Content Placeholder 5"/>
          <p:cNvSpPr>
            <a:spLocks noGrp="1"/>
          </p:cNvSpPr>
          <p:nvPr>
            <p:ph idx="1"/>
          </p:nvPr>
        </p:nvSpPr>
        <p:spPr/>
        <p:txBody>
          <a:bodyPr>
            <a:normAutofit fontScale="92500"/>
          </a:bodyPr>
          <a:lstStyle/>
          <a:p>
            <a:r>
              <a:rPr lang="en-US" dirty="0"/>
              <a:t>Available to benefit-eligible faculty and staff who work </a:t>
            </a:r>
            <a:r>
              <a:rPr lang="en-US" dirty="0" smtClean="0"/>
              <a:t>for </a:t>
            </a:r>
            <a:r>
              <a:rPr lang="en-US" dirty="0"/>
              <a:t>UMKC</a:t>
            </a:r>
            <a:r>
              <a:rPr lang="en-US" dirty="0" smtClean="0"/>
              <a:t>.</a:t>
            </a:r>
          </a:p>
          <a:p>
            <a:pPr lvl="1"/>
            <a:r>
              <a:rPr lang="en-US" dirty="0" smtClean="0"/>
              <a:t>PPO Plan with a new Tiered Plan feature in 2018.</a:t>
            </a:r>
          </a:p>
          <a:p>
            <a:pPr lvl="0"/>
            <a:r>
              <a:rPr lang="en-US" dirty="0" smtClean="0"/>
              <a:t>Offers two tiers of providers within Choice Plus Network  </a:t>
            </a:r>
          </a:p>
          <a:p>
            <a:pPr lvl="1"/>
            <a:r>
              <a:rPr lang="en-US" dirty="0" smtClean="0"/>
              <a:t>Tier </a:t>
            </a:r>
            <a:r>
              <a:rPr lang="en-US" dirty="0"/>
              <a:t>1 includes Premium Care Physicians. These providers are recognized by UHC as having a rating of two </a:t>
            </a:r>
            <a:r>
              <a:rPr lang="en-US" dirty="0" smtClean="0"/>
              <a:t>hearts </a:t>
            </a:r>
            <a:r>
              <a:rPr lang="en-US" dirty="0"/>
              <a:t>(</a:t>
            </a:r>
            <a:r>
              <a:rPr lang="en-US" b="1" dirty="0"/>
              <a:t>♥♥</a:t>
            </a:r>
            <a:r>
              <a:rPr lang="en-US" dirty="0"/>
              <a:t>)</a:t>
            </a:r>
            <a:r>
              <a:rPr lang="en-US" dirty="0" smtClean="0"/>
              <a:t> </a:t>
            </a:r>
            <a:r>
              <a:rPr lang="en-US" dirty="0"/>
              <a:t>because of their high-quality, cost-effective care</a:t>
            </a:r>
            <a:r>
              <a:rPr lang="en-US" dirty="0" smtClean="0"/>
              <a:t>. You will typically pay less for Tier 1 providers. </a:t>
            </a:r>
          </a:p>
          <a:p>
            <a:pPr lvl="1"/>
            <a:r>
              <a:rPr lang="en-US" dirty="0" smtClean="0"/>
              <a:t>Tier </a:t>
            </a:r>
            <a:r>
              <a:rPr lang="en-US" dirty="0"/>
              <a:t>2 (or non-designated) includes certain types of specialists; Quality Care Physicians, or providers recognized by UHC as having a rating of one heart; and providers who are unrated or do not meet the criteria for a designation. </a:t>
            </a:r>
            <a:endParaRPr lang="en-US" dirty="0" smtClean="0"/>
          </a:p>
          <a:p>
            <a:r>
              <a:rPr lang="en-US" dirty="0" smtClean="0"/>
              <a:t>Maximize </a:t>
            </a:r>
            <a:r>
              <a:rPr lang="en-US" dirty="0"/>
              <a:t>your benefits and save money by </a:t>
            </a:r>
            <a:r>
              <a:rPr lang="en-US" dirty="0" smtClean="0"/>
              <a:t>using:</a:t>
            </a:r>
          </a:p>
          <a:p>
            <a:pPr lvl="1"/>
            <a:r>
              <a:rPr lang="en-US" dirty="0" smtClean="0"/>
              <a:t>Non-hospital </a:t>
            </a:r>
            <a:r>
              <a:rPr lang="en-US" dirty="0"/>
              <a:t>affiliated freestanding facilities or outpatient surgical </a:t>
            </a:r>
            <a:r>
              <a:rPr lang="en-US" dirty="0" smtClean="0"/>
              <a:t>centers, instead </a:t>
            </a:r>
            <a:r>
              <a:rPr lang="en-US" dirty="0"/>
              <a:t>of </a:t>
            </a:r>
            <a:r>
              <a:rPr lang="en-US" dirty="0" smtClean="0"/>
              <a:t>hospitals for </a:t>
            </a:r>
            <a:r>
              <a:rPr lang="en-US" dirty="0"/>
              <a:t>services such as labs, x-rays, scans and outpatient </a:t>
            </a:r>
            <a:r>
              <a:rPr lang="en-US" dirty="0" smtClean="0"/>
              <a:t>surgeries.</a:t>
            </a:r>
            <a:endParaRPr lang="en-US" sz="3200" dirty="0"/>
          </a:p>
          <a:p>
            <a:pPr marL="457200"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46869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61700" y="5827868"/>
            <a:ext cx="1016451" cy="88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Side-by-side comparison of medical plans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6274517"/>
              </p:ext>
            </p:extLst>
          </p:nvPr>
        </p:nvGraphicFramePr>
        <p:xfrm>
          <a:off x="282390" y="1035420"/>
          <a:ext cx="11795761" cy="5373114"/>
        </p:xfrm>
        <a:graphic>
          <a:graphicData uri="http://schemas.openxmlformats.org/drawingml/2006/table">
            <a:tbl>
              <a:tblPr firstRow="1" firstCol="1" bandRow="1">
                <a:tableStyleId>{0660B408-B3CF-4A94-85FC-2B1E0A45F4A2}</a:tableStyleId>
              </a:tblPr>
              <a:tblGrid>
                <a:gridCol w="2017057">
                  <a:extLst>
                    <a:ext uri="{9D8B030D-6E8A-4147-A177-3AD203B41FA5}">
                      <a16:colId xmlns:a16="http://schemas.microsoft.com/office/drawing/2014/main" val="2049065018"/>
                    </a:ext>
                  </a:extLst>
                </a:gridCol>
                <a:gridCol w="1852828">
                  <a:extLst>
                    <a:ext uri="{9D8B030D-6E8A-4147-A177-3AD203B41FA5}">
                      <a16:colId xmlns:a16="http://schemas.microsoft.com/office/drawing/2014/main" val="1669771241"/>
                    </a:ext>
                  </a:extLst>
                </a:gridCol>
                <a:gridCol w="2173574">
                  <a:extLst>
                    <a:ext uri="{9D8B030D-6E8A-4147-A177-3AD203B41FA5}">
                      <a16:colId xmlns:a16="http://schemas.microsoft.com/office/drawing/2014/main" val="4202875552"/>
                    </a:ext>
                  </a:extLst>
                </a:gridCol>
                <a:gridCol w="3417758">
                  <a:extLst>
                    <a:ext uri="{9D8B030D-6E8A-4147-A177-3AD203B41FA5}">
                      <a16:colId xmlns:a16="http://schemas.microsoft.com/office/drawing/2014/main" val="3340631695"/>
                    </a:ext>
                  </a:extLst>
                </a:gridCol>
                <a:gridCol w="2334544">
                  <a:extLst>
                    <a:ext uri="{9D8B030D-6E8A-4147-A177-3AD203B41FA5}">
                      <a16:colId xmlns:a16="http://schemas.microsoft.com/office/drawing/2014/main" val="4048506947"/>
                    </a:ext>
                  </a:extLst>
                </a:gridCol>
              </a:tblGrid>
              <a:tr h="352945">
                <a:tc gridSpan="5">
                  <a:txBody>
                    <a:bodyPr/>
                    <a:lstStyle/>
                    <a:p>
                      <a:r>
                        <a:rPr lang="en-US" b="1" dirty="0" smtClean="0"/>
                        <a:t>What</a:t>
                      </a:r>
                      <a:r>
                        <a:rPr lang="en-US" b="1" baseline="0" dirty="0" smtClean="0"/>
                        <a:t> you pay for in-network coverage</a:t>
                      </a:r>
                      <a:endParaRPr lang="en-US" b="1" dirty="0"/>
                    </a:p>
                  </a:txBody>
                  <a:tcPr>
                    <a:solidFill>
                      <a:schemeClr val="tx2"/>
                    </a:solidFill>
                  </a:tcPr>
                </a:tc>
                <a:tc hMerge="1">
                  <a:txBody>
                    <a:bodyPr/>
                    <a:lstStyle/>
                    <a:p>
                      <a:endParaRPr lang="en-US" dirty="0"/>
                    </a:p>
                  </a:txBody>
                  <a:tcPr>
                    <a:solidFill>
                      <a:schemeClr val="tx2"/>
                    </a:solidFill>
                  </a:tcPr>
                </a:tc>
                <a:tc hMerge="1">
                  <a:txBody>
                    <a:bodyPr/>
                    <a:lstStyle/>
                    <a:p>
                      <a:endParaRPr lang="en-US" dirty="0"/>
                    </a:p>
                  </a:txBody>
                  <a:tcPr>
                    <a:solidFill>
                      <a:schemeClr val="tx2"/>
                    </a:solidFill>
                  </a:tcPr>
                </a:tc>
                <a:tc hMerge="1">
                  <a:txBody>
                    <a:bodyPr/>
                    <a:lstStyle/>
                    <a:p>
                      <a:endParaRPr lang="en-US"/>
                    </a:p>
                  </a:txBody>
                  <a:tcPr/>
                </a:tc>
                <a:tc hMerge="1">
                  <a:txBody>
                    <a:bodyPr/>
                    <a:lstStyle/>
                    <a:p>
                      <a:endParaRPr lang="en-US" dirty="0"/>
                    </a:p>
                  </a:txBody>
                  <a:tcPr>
                    <a:solidFill>
                      <a:schemeClr val="tx2"/>
                    </a:solidFill>
                  </a:tcPr>
                </a:tc>
                <a:extLst>
                  <a:ext uri="{0D108BD9-81ED-4DB2-BD59-A6C34878D82A}">
                    <a16:rowId xmlns:a16="http://schemas.microsoft.com/office/drawing/2014/main" val="3239368647"/>
                  </a:ext>
                </a:extLst>
              </a:tr>
              <a:tr h="500006">
                <a:tc>
                  <a:txBody>
                    <a:bodyPr/>
                    <a:lstStyle/>
                    <a:p>
                      <a:endParaRPr lang="en-US" dirty="0"/>
                    </a:p>
                  </a:txBody>
                  <a:tcPr>
                    <a:solidFill>
                      <a:schemeClr val="bg1">
                        <a:lumMod val="85000"/>
                      </a:schemeClr>
                    </a:solidFill>
                  </a:tcPr>
                </a:tc>
                <a:tc>
                  <a:txBody>
                    <a:bodyPr/>
                    <a:lstStyle/>
                    <a:p>
                      <a:r>
                        <a:rPr lang="en-US" sz="1600" b="1" dirty="0" smtClean="0"/>
                        <a:t>Healthy Savings Plan</a:t>
                      </a:r>
                      <a:endParaRPr lang="en-US" sz="1600" b="1" dirty="0"/>
                    </a:p>
                  </a:txBody>
                  <a:tcPr>
                    <a:solidFill>
                      <a:schemeClr val="accent3"/>
                    </a:solidFill>
                  </a:tcPr>
                </a:tc>
                <a:tc>
                  <a:txBody>
                    <a:bodyPr/>
                    <a:lstStyle/>
                    <a:p>
                      <a:r>
                        <a:rPr lang="en-US" sz="1600" b="1" dirty="0" smtClean="0"/>
                        <a:t>Custom</a:t>
                      </a:r>
                      <a:r>
                        <a:rPr lang="en-US" sz="1600" b="1" baseline="0" dirty="0" smtClean="0"/>
                        <a:t> Network Plan </a:t>
                      </a:r>
                      <a:r>
                        <a:rPr lang="en-US" sz="1200" b="0" i="1" baseline="0" dirty="0" smtClean="0"/>
                        <a:t>(Columbia &amp; St. Louis)</a:t>
                      </a:r>
                      <a:endParaRPr lang="en-US" sz="1200" b="1" dirty="0"/>
                    </a:p>
                  </a:txBody>
                  <a:tcPr>
                    <a:solidFill>
                      <a:schemeClr val="tx2">
                        <a:lumMod val="40000"/>
                        <a:lumOff val="60000"/>
                      </a:schemeClr>
                    </a:solidFill>
                  </a:tcPr>
                </a:tc>
                <a:tc>
                  <a:txBody>
                    <a:bodyPr/>
                    <a:lstStyle/>
                    <a:p>
                      <a:r>
                        <a:rPr lang="en-US" sz="1600" b="1" dirty="0" smtClean="0"/>
                        <a:t>Tiered PPO Plan</a:t>
                      </a:r>
                      <a:br>
                        <a:rPr lang="en-US" sz="1600" b="1" dirty="0" smtClean="0"/>
                      </a:br>
                      <a:r>
                        <a:rPr lang="en-US" sz="1200" b="0" i="1" dirty="0" smtClean="0"/>
                        <a:t>(Kansas</a:t>
                      </a:r>
                      <a:r>
                        <a:rPr lang="en-US" sz="1200" b="0" i="1" baseline="0" dirty="0" smtClean="0"/>
                        <a:t> City)</a:t>
                      </a:r>
                      <a:endParaRPr lang="en-US" sz="1200" b="1" dirty="0"/>
                    </a:p>
                  </a:txBody>
                  <a:tcPr>
                    <a:solidFill>
                      <a:schemeClr val="accent3"/>
                    </a:solidFill>
                  </a:tcPr>
                </a:tc>
                <a:tc>
                  <a:txBody>
                    <a:bodyPr/>
                    <a:lstStyle/>
                    <a:p>
                      <a:r>
                        <a:rPr lang="en-US" b="1" dirty="0" smtClean="0"/>
                        <a:t>PPO</a:t>
                      </a:r>
                      <a:r>
                        <a:rPr lang="en-US" b="1" baseline="0" dirty="0" smtClean="0"/>
                        <a:t> Plan</a:t>
                      </a:r>
                      <a:endParaRPr lang="en-US" b="1" dirty="0"/>
                    </a:p>
                  </a:txBody>
                  <a:tcPr>
                    <a:solidFill>
                      <a:schemeClr val="tx2">
                        <a:lumMod val="40000"/>
                        <a:lumOff val="60000"/>
                      </a:schemeClr>
                    </a:solidFill>
                  </a:tcPr>
                </a:tc>
                <a:extLst>
                  <a:ext uri="{0D108BD9-81ED-4DB2-BD59-A6C34878D82A}">
                    <a16:rowId xmlns:a16="http://schemas.microsoft.com/office/drawing/2014/main" val="18583055"/>
                  </a:ext>
                </a:extLst>
              </a:tr>
              <a:tr h="294121">
                <a:tc>
                  <a:txBody>
                    <a:bodyPr/>
                    <a:lstStyle/>
                    <a:p>
                      <a:r>
                        <a:rPr lang="en-US" sz="1400" dirty="0" smtClean="0"/>
                        <a:t>Preventive services</a:t>
                      </a:r>
                      <a:endParaRPr lang="en-US" sz="1400" dirty="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$0</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$0</a:t>
                      </a:r>
                    </a:p>
                  </a:txBody>
                  <a:tcPr anchor="ctr">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$0</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$0</a:t>
                      </a:r>
                    </a:p>
                  </a:txBody>
                  <a:tcPr anchor="ctr">
                    <a:lnB w="12700" cap="flat" cmpd="sng" algn="ctr">
                      <a:solidFill>
                        <a:schemeClr val="accent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40789715"/>
                  </a:ext>
                </a:extLst>
              </a:tr>
              <a:tr h="444383">
                <a:tc>
                  <a:txBody>
                    <a:bodyPr/>
                    <a:lstStyle/>
                    <a:p>
                      <a:r>
                        <a:rPr lang="en-US" sz="1400" dirty="0" smtClean="0"/>
                        <a:t>Co-insurance</a:t>
                      </a:r>
                      <a:endParaRPr lang="en-US" sz="1400" dirty="0"/>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rowSpan="8">
                  <a:txBody>
                    <a:bodyPr/>
                    <a:lstStyle/>
                    <a:p>
                      <a:pPr algn="ctr"/>
                      <a:r>
                        <a:rPr lang="en-US" sz="1200" dirty="0" smtClean="0"/>
                        <a:t>10% after deductible</a:t>
                      </a:r>
                      <a:endParaRPr lang="en-US" sz="12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smtClean="0"/>
                        <a:t>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Designated Network:</a:t>
                      </a:r>
                      <a:r>
                        <a:rPr lang="en-US" sz="1200" baseline="0" dirty="0" smtClean="0">
                          <a:solidFill>
                            <a:schemeClr val="tx1"/>
                          </a:solidFill>
                          <a:latin typeface="+mn-lt"/>
                        </a:rPr>
                        <a:t> 0% coinsurance after deductible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Network: 10% after deductible</a:t>
                      </a:r>
                      <a:endParaRPr lang="en-US" sz="1200" dirty="0" smtClean="0">
                        <a:solidFill>
                          <a:schemeClr val="tx1"/>
                        </a:solidFill>
                        <a:latin typeface="+mn-lt"/>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solidFill>
                            <a:schemeClr val="tx1"/>
                          </a:solidFill>
                        </a:rPr>
                        <a:t>Rolla: 0% after deductible;</a:t>
                      </a:r>
                      <a:r>
                        <a:rPr lang="en-US" sz="1200" baseline="0" dirty="0" smtClean="0">
                          <a:solidFill>
                            <a:schemeClr val="tx1"/>
                          </a:solidFill>
                        </a:rPr>
                        <a:t> Columbia &amp; St. Louis: 10% after deductible</a:t>
                      </a:r>
                      <a:endParaRPr lang="en-US" sz="1200" dirty="0">
                        <a:solidFill>
                          <a:schemeClr val="tx1"/>
                        </a:solidFill>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54004391"/>
                  </a:ext>
                </a:extLst>
              </a:tr>
              <a:tr h="470594">
                <a:tc>
                  <a:txBody>
                    <a:bodyPr/>
                    <a:lstStyle/>
                    <a:p>
                      <a:r>
                        <a:rPr lang="en-US" sz="1400" dirty="0" smtClean="0"/>
                        <a:t>Primary care visit</a:t>
                      </a:r>
                      <a:endParaRPr lang="en-US" sz="1400" dirty="0"/>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lang="en-US" sz="14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t>$5 copay/visit </a:t>
                      </a:r>
                      <a:br>
                        <a:rPr lang="en-US" sz="1200" dirty="0" smtClean="0"/>
                      </a:br>
                      <a:r>
                        <a:rPr lang="en-US" sz="1200" dirty="0" smtClean="0"/>
                        <a:t>(incl. Mizzou Quick Care)</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r>
                        <a:rPr lang="en-US" sz="1200" dirty="0" smtClean="0">
                          <a:solidFill>
                            <a:schemeClr val="tx1"/>
                          </a:solidFill>
                        </a:rPr>
                        <a:t>Tier 1 (♥♥): $5 copay/visit</a:t>
                      </a:r>
                    </a:p>
                    <a:p>
                      <a:pPr algn="ctr"/>
                      <a:r>
                        <a:rPr lang="en-US" sz="1200" baseline="0" dirty="0" smtClean="0">
                          <a:solidFill>
                            <a:schemeClr val="tx1"/>
                          </a:solidFill>
                        </a:rPr>
                        <a:t>Tier 2      </a:t>
                      </a:r>
                      <a:r>
                        <a:rPr lang="en-US" sz="1200" dirty="0" smtClean="0">
                          <a:solidFill>
                            <a:schemeClr val="tx1"/>
                          </a:solidFill>
                        </a:rPr>
                        <a:t>:</a:t>
                      </a:r>
                      <a:r>
                        <a:rPr lang="en-US" sz="1200" baseline="0" dirty="0" smtClean="0">
                          <a:solidFill>
                            <a:schemeClr val="tx1"/>
                          </a:solidFill>
                        </a:rPr>
                        <a:t> </a:t>
                      </a:r>
                      <a:r>
                        <a:rPr lang="en-US" sz="1200" dirty="0" smtClean="0">
                          <a:solidFill>
                            <a:schemeClr val="tx1"/>
                          </a:solidFill>
                        </a:rPr>
                        <a:t>$15 copay/visit</a:t>
                      </a:r>
                      <a:endParaRPr lang="en-US" sz="120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solidFill>
                            <a:schemeClr val="tx1"/>
                          </a:solidFill>
                        </a:rPr>
                        <a:t>$15</a:t>
                      </a:r>
                      <a:r>
                        <a:rPr lang="en-US" sz="1200" baseline="0" dirty="0" smtClean="0">
                          <a:solidFill>
                            <a:schemeClr val="tx1"/>
                          </a:solidFill>
                        </a:rPr>
                        <a:t> copay/visit</a:t>
                      </a:r>
                      <a:endParaRPr lang="en-US" sz="1200" dirty="0">
                        <a:solidFill>
                          <a:schemeClr val="tx1"/>
                        </a:solidFill>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31616748"/>
                  </a:ext>
                </a:extLst>
              </a:tr>
              <a:tr h="294121">
                <a:tc>
                  <a:txBody>
                    <a:bodyPr/>
                    <a:lstStyle/>
                    <a:p>
                      <a:r>
                        <a:rPr lang="en-US" sz="1400" dirty="0" smtClean="0"/>
                        <a:t>Specialist office visit</a:t>
                      </a:r>
                      <a:endParaRPr lang="en-US" sz="1400" dirty="0"/>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pPr algn="ctr"/>
                      <a:endParaRPr lang="en-US" sz="14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a:rPr>
                        <a:t>$25 copay/visit</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solidFill>
                        </a:rPr>
                        <a:t>Tier 1 (♥♥): $20 copay/visit</a:t>
                      </a:r>
                    </a:p>
                    <a:p>
                      <a:pPr algn="ctr"/>
                      <a:r>
                        <a:rPr lang="en-US" sz="1200" baseline="0" dirty="0" smtClean="0">
                          <a:solidFill>
                            <a:schemeClr val="tx1"/>
                          </a:solidFill>
                        </a:rPr>
                        <a:t>Tier 2        </a:t>
                      </a:r>
                      <a:r>
                        <a:rPr lang="en-US" sz="1200" dirty="0" smtClean="0">
                          <a:solidFill>
                            <a:schemeClr val="tx1"/>
                          </a:solidFill>
                        </a:rPr>
                        <a:t>:</a:t>
                      </a:r>
                      <a:r>
                        <a:rPr lang="en-US" sz="1200" baseline="0" dirty="0" smtClean="0">
                          <a:solidFill>
                            <a:schemeClr val="tx1"/>
                          </a:solidFill>
                        </a:rPr>
                        <a:t> </a:t>
                      </a:r>
                      <a:r>
                        <a:rPr lang="en-US" sz="1200" dirty="0" smtClean="0">
                          <a:solidFill>
                            <a:schemeClr val="tx1"/>
                          </a:solidFill>
                        </a:rPr>
                        <a:t>$25 copay/visit</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ea typeface="Times"/>
                        </a:rPr>
                        <a:t>$25 copay/visit</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87848064"/>
                  </a:ext>
                </a:extLst>
              </a:tr>
              <a:tr h="294121">
                <a:tc>
                  <a:txBody>
                    <a:bodyPr/>
                    <a:lstStyle/>
                    <a:p>
                      <a:r>
                        <a:rPr lang="en-US" sz="1400" dirty="0" smtClean="0"/>
                        <a:t>Urgent care</a:t>
                      </a:r>
                      <a:endParaRPr lang="en-US" sz="1400" dirty="0"/>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lang="en-US" sz="14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a:rPr>
                        <a:t>$50 copay/visit</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ea typeface="Times"/>
                        </a:rPr>
                        <a:t>$50 copay/visit</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ea typeface="Times"/>
                        </a:rPr>
                        <a:t>$50 copay/visit</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56224597"/>
                  </a:ext>
                </a:extLst>
              </a:tr>
              <a:tr h="500006">
                <a:tc>
                  <a:txBody>
                    <a:bodyPr/>
                    <a:lstStyle/>
                    <a:p>
                      <a:r>
                        <a:rPr lang="en-US" sz="1400" dirty="0" smtClean="0"/>
                        <a:t>Lab and x-ray</a:t>
                      </a:r>
                      <a:endParaRPr lang="en-US" sz="1400" dirty="0"/>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pPr algn="ctr"/>
                      <a:endParaRPr lang="en-US" sz="14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No charge</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Designated Network:</a:t>
                      </a:r>
                      <a:r>
                        <a:rPr lang="en-US" sz="1200" baseline="0" dirty="0" smtClean="0">
                          <a:solidFill>
                            <a:schemeClr val="tx1"/>
                          </a:solidFill>
                          <a:latin typeface="+mn-lt"/>
                        </a:rPr>
                        <a:t> 0% coinsurance after deductible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Network: 10% after deductible</a:t>
                      </a:r>
                      <a:endParaRPr lang="en-US" sz="1200" dirty="0" smtClean="0">
                        <a:solidFill>
                          <a:schemeClr val="tx1"/>
                        </a:solidFill>
                        <a:latin typeface="+mn-lt"/>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Applicable</a:t>
                      </a:r>
                      <a:r>
                        <a:rPr lang="en-US" sz="1200" baseline="0" dirty="0" smtClean="0">
                          <a:solidFill>
                            <a:schemeClr val="tx1"/>
                          </a:solidFill>
                          <a:latin typeface="+mn-lt"/>
                        </a:rPr>
                        <a:t> co-insurance</a:t>
                      </a:r>
                      <a:r>
                        <a:rPr lang="en-US" sz="1200" dirty="0" smtClean="0">
                          <a:solidFill>
                            <a:schemeClr val="tx1"/>
                          </a:solidFill>
                          <a:latin typeface="+mn-lt"/>
                        </a:rPr>
                        <a:t> after deductible</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1034111"/>
                  </a:ext>
                </a:extLst>
              </a:tr>
              <a:tr h="500006">
                <a:tc>
                  <a:txBody>
                    <a:bodyPr/>
                    <a:lstStyle/>
                    <a:p>
                      <a:r>
                        <a:rPr lang="en-US" sz="1400" dirty="0" smtClean="0"/>
                        <a:t>Outpatient visit</a:t>
                      </a:r>
                      <a:endParaRPr lang="en-US" sz="1400" dirty="0"/>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lang="en-US" sz="14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a:rPr>
                        <a:t>$100 copay/visit</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Designated Network: $0 copay</a:t>
                      </a:r>
                      <a:r>
                        <a:rPr lang="en-US" sz="1200" baseline="0" dirty="0" smtClean="0">
                          <a:solidFill>
                            <a:schemeClr val="tx1"/>
                          </a:solidFill>
                          <a:latin typeface="+mn-lt"/>
                        </a:rPr>
                        <a:t> after deductible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Network: $100 copay after deductible</a:t>
                      </a:r>
                      <a:endParaRPr lang="en-US" sz="1200" dirty="0" smtClean="0">
                        <a:solidFill>
                          <a:schemeClr val="tx1"/>
                        </a:solidFill>
                        <a:latin typeface="+mn-lt"/>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ea typeface="Times"/>
                        </a:rPr>
                        <a:t>$100 copay/visit</a:t>
                      </a:r>
                      <a:r>
                        <a:rPr lang="en-US" sz="1200" baseline="0" dirty="0" smtClean="0">
                          <a:solidFill>
                            <a:schemeClr val="tx1"/>
                          </a:solidFill>
                          <a:effectLst/>
                          <a:latin typeface="+mn-lt"/>
                          <a:ea typeface="Times"/>
                        </a:rPr>
                        <a:t> after deductible</a:t>
                      </a:r>
                      <a:endParaRPr lang="en-US" sz="1200" dirty="0" smtClean="0">
                        <a:solidFill>
                          <a:schemeClr val="tx1"/>
                        </a:solidFill>
                        <a:effectLst/>
                        <a:latin typeface="+mn-lt"/>
                        <a:ea typeface="Times"/>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40417778"/>
                  </a:ext>
                </a:extLst>
              </a:tr>
              <a:tr h="470594">
                <a:tc>
                  <a:txBody>
                    <a:bodyPr/>
                    <a:lstStyle/>
                    <a:p>
                      <a:r>
                        <a:rPr lang="en-US" sz="1400" dirty="0" smtClean="0"/>
                        <a:t>Inpatient visit</a:t>
                      </a:r>
                      <a:endParaRPr lang="en-US" sz="1400" dirty="0"/>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pPr algn="ctr"/>
                      <a:endParaRPr lang="en-US" sz="14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a:rPr>
                        <a:t>$300</a:t>
                      </a:r>
                      <a:r>
                        <a:rPr lang="en-US" sz="1200" baseline="0" dirty="0" smtClean="0">
                          <a:effectLst/>
                          <a:latin typeface="+mn-lt"/>
                          <a:ea typeface="Times"/>
                        </a:rPr>
                        <a:t> copay/confinement</a:t>
                      </a:r>
                      <a:br>
                        <a:rPr lang="en-US" sz="1200" baseline="0" dirty="0" smtClean="0">
                          <a:effectLst/>
                          <a:latin typeface="+mn-lt"/>
                          <a:ea typeface="Times"/>
                        </a:rPr>
                      </a:br>
                      <a:r>
                        <a:rPr lang="en-US" sz="1200" baseline="0" dirty="0" smtClean="0">
                          <a:effectLst/>
                          <a:latin typeface="+mn-lt"/>
                          <a:ea typeface="Times"/>
                        </a:rPr>
                        <a:t>($0 for maternity delivery)</a:t>
                      </a:r>
                      <a:endParaRPr lang="en-US" sz="1200" dirty="0" smtClean="0">
                        <a:effectLst/>
                        <a:latin typeface="+mn-lt"/>
                        <a:ea typeface="Times"/>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a:rPr>
                        <a:t>$300 copay/confinement after deductible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a:rPr>
                        <a:t>$300 copay/confinement after deductible</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9967513"/>
                  </a:ext>
                </a:extLst>
              </a:tr>
              <a:tr h="444383">
                <a:tc>
                  <a:txBody>
                    <a:bodyPr/>
                    <a:lstStyle/>
                    <a:p>
                      <a:r>
                        <a:rPr lang="en-US" sz="1400" dirty="0" smtClean="0"/>
                        <a:t>Emergency room</a:t>
                      </a:r>
                      <a:endParaRPr lang="en-US" sz="1400" dirty="0"/>
                    </a:p>
                  </a:txBody>
                  <a:tcPr anchor="ct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algn="ctr"/>
                      <a:endParaRPr lang="en-US" sz="14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smtClean="0"/>
                        <a:t>$250 </a:t>
                      </a:r>
                      <a:r>
                        <a:rPr lang="en-US" sz="1200" dirty="0" smtClean="0">
                          <a:effectLst/>
                          <a:latin typeface="+mn-lt"/>
                          <a:ea typeface="Times"/>
                        </a:rPr>
                        <a:t>copay/visit</a:t>
                      </a:r>
                      <a:endParaRPr lang="en-US" sz="1200" dirty="0"/>
                    </a:p>
                  </a:txBody>
                  <a:tcPr anchor="ct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$250 </a:t>
                      </a:r>
                      <a:r>
                        <a:rPr lang="en-US" sz="1200" dirty="0" smtClean="0">
                          <a:effectLst/>
                          <a:latin typeface="+mn-lt"/>
                          <a:ea typeface="Times"/>
                        </a:rPr>
                        <a:t>copay/visit after deductible</a:t>
                      </a:r>
                      <a:endParaRPr lang="en-US" sz="1200" dirty="0" smtClean="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$250 </a:t>
                      </a:r>
                      <a:r>
                        <a:rPr lang="en-US" sz="1200" dirty="0" smtClean="0">
                          <a:effectLst/>
                          <a:latin typeface="+mn-lt"/>
                          <a:ea typeface="Times"/>
                        </a:rPr>
                        <a:t>copay/visit after deductible</a:t>
                      </a:r>
                      <a:endParaRPr lang="en-US" sz="1200" dirty="0" smtClean="0"/>
                    </a:p>
                  </a:txBody>
                  <a:tcPr anchor="ct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3961898"/>
                  </a:ext>
                </a:extLst>
              </a:tr>
            </a:tbl>
          </a:graphicData>
        </a:graphic>
      </p:graphicFrame>
    </p:spTree>
    <p:extLst>
      <p:ext uri="{BB962C8B-B14F-4D97-AF65-F5344CB8AC3E}">
        <p14:creationId xmlns:p14="http://schemas.microsoft.com/office/powerpoint/2010/main" val="300852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Tier 1 - 2 </a:t>
            </a:r>
            <a:endParaRPr lang="en-US" dirty="0"/>
          </a:p>
        </p:txBody>
      </p:sp>
      <p:sp>
        <p:nvSpPr>
          <p:cNvPr id="4" name="Text Placeholder 3"/>
          <p:cNvSpPr>
            <a:spLocks noGrp="1"/>
          </p:cNvSpPr>
          <p:nvPr>
            <p:ph type="body" sz="quarter" idx="3"/>
          </p:nvPr>
        </p:nvSpPr>
        <p:spPr/>
        <p:txBody>
          <a:bodyPr/>
          <a:lstStyle/>
          <a:p>
            <a:r>
              <a:rPr lang="en-US" dirty="0" smtClean="0"/>
              <a:t>Tier 2 – 1	 or unrated	</a:t>
            </a:r>
            <a:endParaRPr lang="en-US" dirty="0"/>
          </a:p>
        </p:txBody>
      </p:sp>
      <p:sp>
        <p:nvSpPr>
          <p:cNvPr id="6" name="Title 5"/>
          <p:cNvSpPr>
            <a:spLocks noGrp="1"/>
          </p:cNvSpPr>
          <p:nvPr>
            <p:ph type="title"/>
          </p:nvPr>
        </p:nvSpPr>
        <p:spPr/>
        <p:txBody>
          <a:bodyPr/>
          <a:lstStyle/>
          <a:p>
            <a:r>
              <a:rPr lang="en-US" dirty="0" smtClean="0"/>
              <a:t>UHC Provider Lookup</a:t>
            </a:r>
            <a:endParaRPr lang="en-US" dirty="0"/>
          </a:p>
        </p:txBody>
      </p:sp>
      <p:pic>
        <p:nvPicPr>
          <p:cNvPr id="7" name="Content Placeholder 6"/>
          <p:cNvPicPr>
            <a:picLocks noGrp="1"/>
          </p:cNvPicPr>
          <p:nvPr>
            <p:ph sz="half" idx="2"/>
          </p:nvPr>
        </p:nvPicPr>
        <p:blipFill>
          <a:blip r:embed="rId2"/>
          <a:stretch>
            <a:fillRect/>
          </a:stretch>
        </p:blipFill>
        <p:spPr>
          <a:xfrm>
            <a:off x="839788" y="2225079"/>
            <a:ext cx="5157787" cy="3888980"/>
          </a:xfrm>
          <a:prstGeom prst="rect">
            <a:avLst/>
          </a:prstGeom>
        </p:spPr>
      </p:pic>
      <p:sp>
        <p:nvSpPr>
          <p:cNvPr id="8" name="Heart 7"/>
          <p:cNvSpPr/>
          <p:nvPr/>
        </p:nvSpPr>
        <p:spPr>
          <a:xfrm>
            <a:off x="2511706" y="1790238"/>
            <a:ext cx="231494" cy="23916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a:off x="2802078" y="1790237"/>
            <a:ext cx="231494" cy="23916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7844118" y="1797395"/>
            <a:ext cx="231494" cy="23916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p:cNvPicPr>
          <p:nvPr>
            <p:ph sz="quarter" idx="4"/>
          </p:nvPr>
        </p:nvPicPr>
        <p:blipFill>
          <a:blip r:embed="rId3"/>
          <a:stretch>
            <a:fillRect/>
          </a:stretch>
        </p:blipFill>
        <p:spPr>
          <a:xfrm>
            <a:off x="6172200" y="2278538"/>
            <a:ext cx="5183188" cy="3782061"/>
          </a:xfrm>
          <a:prstGeom prst="rect">
            <a:avLst/>
          </a:prstGeom>
        </p:spPr>
      </p:pic>
    </p:spTree>
    <p:extLst>
      <p:ext uri="{BB962C8B-B14F-4D97-AF65-F5344CB8AC3E}">
        <p14:creationId xmlns:p14="http://schemas.microsoft.com/office/powerpoint/2010/main" val="1134956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Labs</a:t>
            </a:r>
            <a:br>
              <a:rPr lang="en-US" sz="2800" dirty="0" smtClean="0"/>
            </a:br>
            <a:r>
              <a:rPr lang="en-US" sz="2800" dirty="0" smtClean="0"/>
              <a:t>X-Rays</a:t>
            </a:r>
            <a:br>
              <a:rPr lang="en-US" sz="2800" dirty="0" smtClean="0"/>
            </a:br>
            <a:r>
              <a:rPr lang="en-US" sz="2800" dirty="0" smtClean="0"/>
              <a:t>Outpatient Surgeries</a:t>
            </a:r>
            <a:endParaRPr lang="en-US" sz="2800" dirty="0"/>
          </a:p>
        </p:txBody>
      </p:sp>
      <p:sp>
        <p:nvSpPr>
          <p:cNvPr id="4" name="Text Placeholder 3"/>
          <p:cNvSpPr>
            <a:spLocks noGrp="1"/>
          </p:cNvSpPr>
          <p:nvPr>
            <p:ph type="body" sz="half" idx="2"/>
          </p:nvPr>
        </p:nvSpPr>
        <p:spPr/>
        <p:txBody>
          <a:bodyPr/>
          <a:lstStyle/>
          <a:p>
            <a:r>
              <a:rPr lang="en-US" dirty="0" smtClean="0"/>
              <a:t>Maximize benefits and save money by using non-hospital affiliated, freestanding facilities or outpatient surgical centers instead of hospitals.</a:t>
            </a:r>
          </a:p>
        </p:txBody>
      </p:sp>
      <p:pic>
        <p:nvPicPr>
          <p:cNvPr id="5" name="Picture Placeholder 4"/>
          <p:cNvPicPr>
            <a:picLocks noGrp="1"/>
          </p:cNvPicPr>
          <p:nvPr>
            <p:ph type="pic" idx="1"/>
          </p:nvPr>
        </p:nvPicPr>
        <p:blipFill>
          <a:blip r:embed="rId2"/>
          <a:srcRect t="1383" b="1383"/>
          <a:stretch>
            <a:fillRect/>
          </a:stretch>
        </p:blipFill>
        <p:spPr>
          <a:prstGeom prst="rect">
            <a:avLst/>
          </a:prstGeom>
        </p:spPr>
      </p:pic>
    </p:spTree>
    <p:extLst>
      <p:ext uri="{BB962C8B-B14F-4D97-AF65-F5344CB8AC3E}">
        <p14:creationId xmlns:p14="http://schemas.microsoft.com/office/powerpoint/2010/main" val="201231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insurance plans</a:t>
            </a:r>
            <a:endParaRPr lang="en-US" dirty="0"/>
          </a:p>
        </p:txBody>
      </p:sp>
      <p:sp>
        <p:nvSpPr>
          <p:cNvPr id="3" name="Content Placeholder 2"/>
          <p:cNvSpPr>
            <a:spLocks noGrp="1"/>
          </p:cNvSpPr>
          <p:nvPr>
            <p:ph idx="1"/>
          </p:nvPr>
        </p:nvSpPr>
        <p:spPr/>
        <p:txBody>
          <a:bodyPr>
            <a:normAutofit/>
          </a:bodyPr>
          <a:lstStyle/>
          <a:p>
            <a:r>
              <a:rPr lang="en-US" dirty="0" smtClean="0"/>
              <a:t>New vision insurance vendor: </a:t>
            </a:r>
            <a:r>
              <a:rPr lang="en-US" dirty="0" err="1" smtClean="0"/>
              <a:t>EyeMed</a:t>
            </a:r>
            <a:endParaRPr lang="en-US" dirty="0" smtClean="0"/>
          </a:p>
          <a:p>
            <a:pPr lvl="1"/>
            <a:r>
              <a:rPr lang="en-US" dirty="0" smtClean="0"/>
              <a:t>Copays and Allowances remain the same</a:t>
            </a:r>
          </a:p>
          <a:p>
            <a:pPr lvl="1"/>
            <a:r>
              <a:rPr lang="en-US" dirty="0" smtClean="0"/>
              <a:t>Lower Premium</a:t>
            </a:r>
          </a:p>
          <a:p>
            <a:pPr lvl="1"/>
            <a:r>
              <a:rPr lang="en-US" dirty="0" smtClean="0"/>
              <a:t>Large Provider Network including Mason Eye, </a:t>
            </a:r>
            <a:r>
              <a:rPr lang="en-US" dirty="0" err="1" smtClean="0"/>
              <a:t>LensCrafters</a:t>
            </a:r>
            <a:r>
              <a:rPr lang="en-US" dirty="0" smtClean="0"/>
              <a:t>, etc.</a:t>
            </a:r>
          </a:p>
          <a:p>
            <a:pPr lvl="2"/>
            <a:r>
              <a:rPr lang="en-US" dirty="0" smtClean="0"/>
              <a:t>Find a Provider </a:t>
            </a:r>
            <a:r>
              <a:rPr lang="en-US" dirty="0" smtClean="0">
                <a:hlinkClick r:id="rId3"/>
              </a:rPr>
              <a:t>www.eyemedvisioncare.com/locator</a:t>
            </a:r>
            <a:r>
              <a:rPr lang="en-US" dirty="0" smtClean="0"/>
              <a:t> </a:t>
            </a:r>
          </a:p>
          <a:p>
            <a:pPr lvl="2"/>
            <a:r>
              <a:rPr lang="en-US" dirty="0" smtClean="0"/>
              <a:t>Network: Insight</a:t>
            </a:r>
          </a:p>
          <a:p>
            <a:pPr lvl="1"/>
            <a:r>
              <a:rPr lang="en-US" dirty="0" smtClean="0"/>
              <a:t>ID Cards</a:t>
            </a:r>
          </a:p>
          <a:p>
            <a:pPr lvl="1"/>
            <a:endParaRPr lang="en-US" dirty="0"/>
          </a:p>
          <a:p>
            <a:r>
              <a:rPr lang="en-US" dirty="0" smtClean="0"/>
              <a:t>No changes to premiums or plan design for other plans</a:t>
            </a:r>
          </a:p>
          <a:p>
            <a:pPr lvl="1"/>
            <a:r>
              <a:rPr lang="en-US" dirty="0" smtClean="0"/>
              <a:t>Dental, Life, Long Term Disability, and Accidental Death and Dismemberment</a:t>
            </a:r>
            <a:endParaRPr lang="en-US" dirty="0"/>
          </a:p>
        </p:txBody>
      </p:sp>
    </p:spTree>
    <p:extLst>
      <p:ext uri="{BB962C8B-B14F-4D97-AF65-F5344CB8AC3E}">
        <p14:creationId xmlns:p14="http://schemas.microsoft.com/office/powerpoint/2010/main" val="4069186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UMSysPPTemplate3">
  <a:themeElements>
    <a:clrScheme name="Custom 23">
      <a:dk1>
        <a:sysClr val="windowText" lastClr="000000"/>
      </a:dk1>
      <a:lt1>
        <a:sysClr val="window" lastClr="FFFFFF"/>
      </a:lt1>
      <a:dk2>
        <a:srgbClr val="2D3D54"/>
      </a:dk2>
      <a:lt2>
        <a:srgbClr val="DADBE0"/>
      </a:lt2>
      <a:accent1>
        <a:srgbClr val="F1B82D"/>
      </a:accent1>
      <a:accent2>
        <a:srgbClr val="64697C"/>
      </a:accent2>
      <a:accent3>
        <a:srgbClr val="F6CD79"/>
      </a:accent3>
      <a:accent4>
        <a:srgbClr val="B3B2C0"/>
      </a:accent4>
      <a:accent5>
        <a:srgbClr val="5F5F5F"/>
      </a:accent5>
      <a:accent6>
        <a:srgbClr val="4D4D4D"/>
      </a:accent6>
      <a:hlink>
        <a:srgbClr val="0070C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SysPPTemplate3" id="{3A7284FD-37CE-354D-A945-B233D6A6C064}" vid="{5D5C0126-E549-8F4A-9458-92DB748210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UMSysPPTemplate3</Template>
  <TotalTime>4871</TotalTime>
  <Words>2317</Words>
  <Application>Microsoft Office PowerPoint</Application>
  <PresentationFormat>Widescreen</PresentationFormat>
  <Paragraphs>252</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Lucida Sans Unicode</vt:lpstr>
      <vt:lpstr>Times</vt:lpstr>
      <vt:lpstr>Wingdings</vt:lpstr>
      <vt:lpstr>UMSysPPTemplate3</vt:lpstr>
      <vt:lpstr>2018 Annual Enrollment</vt:lpstr>
      <vt:lpstr>What is Annual Enrollment? Active enrollment?</vt:lpstr>
      <vt:lpstr>Medical insurance, continued</vt:lpstr>
      <vt:lpstr>Medical insurance options &amp; premiums</vt:lpstr>
      <vt:lpstr>PPO Tiered Plan eligibility</vt:lpstr>
      <vt:lpstr>Side-by-side comparison of medical plans</vt:lpstr>
      <vt:lpstr>UHC Provider Lookup</vt:lpstr>
      <vt:lpstr>Labs X-Rays Outpatient Surgeries</vt:lpstr>
      <vt:lpstr>Other insurance plans</vt:lpstr>
      <vt:lpstr>Annual Enrollment Meetings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Missouri System</dc:creator>
  <cp:lastModifiedBy>Stahl, Ted</cp:lastModifiedBy>
  <cp:revision>155</cp:revision>
  <cp:lastPrinted>2017-09-13T13:09:05Z</cp:lastPrinted>
  <dcterms:created xsi:type="dcterms:W3CDTF">2017-05-17T14:50:57Z</dcterms:created>
  <dcterms:modified xsi:type="dcterms:W3CDTF">2017-09-28T14:07:58Z</dcterms:modified>
</cp:coreProperties>
</file>